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76"/>
  </p:notesMasterIdLst>
  <p:handoutMasterIdLst>
    <p:handoutMasterId r:id="rId77"/>
  </p:handoutMasterIdLst>
  <p:sldIdLst>
    <p:sldId id="256" r:id="rId3"/>
    <p:sldId id="257" r:id="rId4"/>
    <p:sldId id="13139" r:id="rId5"/>
    <p:sldId id="13217" r:id="rId6"/>
    <p:sldId id="13218" r:id="rId7"/>
    <p:sldId id="13219" r:id="rId8"/>
    <p:sldId id="13221" r:id="rId9"/>
    <p:sldId id="13222" r:id="rId10"/>
    <p:sldId id="13223" r:id="rId11"/>
    <p:sldId id="13224" r:id="rId12"/>
    <p:sldId id="13225" r:id="rId13"/>
    <p:sldId id="13226" r:id="rId14"/>
    <p:sldId id="13228" r:id="rId15"/>
    <p:sldId id="13229" r:id="rId16"/>
    <p:sldId id="13230" r:id="rId17"/>
    <p:sldId id="13232" r:id="rId18"/>
    <p:sldId id="13233" r:id="rId19"/>
    <p:sldId id="13234" r:id="rId20"/>
    <p:sldId id="13235" r:id="rId21"/>
    <p:sldId id="13236" r:id="rId22"/>
    <p:sldId id="13238" r:id="rId23"/>
    <p:sldId id="13239" r:id="rId24"/>
    <p:sldId id="13241" r:id="rId25"/>
    <p:sldId id="13243" r:id="rId26"/>
    <p:sldId id="13244" r:id="rId27"/>
    <p:sldId id="13245" r:id="rId28"/>
    <p:sldId id="13246" r:id="rId29"/>
    <p:sldId id="13250" r:id="rId30"/>
    <p:sldId id="13251" r:id="rId31"/>
    <p:sldId id="13252" r:id="rId32"/>
    <p:sldId id="13253" r:id="rId33"/>
    <p:sldId id="13254" r:id="rId34"/>
    <p:sldId id="13255" r:id="rId35"/>
    <p:sldId id="13256" r:id="rId36"/>
    <p:sldId id="13257" r:id="rId37"/>
    <p:sldId id="13259" r:id="rId38"/>
    <p:sldId id="13261" r:id="rId39"/>
    <p:sldId id="13262" r:id="rId40"/>
    <p:sldId id="13263" r:id="rId41"/>
    <p:sldId id="13265" r:id="rId42"/>
    <p:sldId id="13266" r:id="rId43"/>
    <p:sldId id="13268" r:id="rId44"/>
    <p:sldId id="13270" r:id="rId45"/>
    <p:sldId id="13271" r:id="rId46"/>
    <p:sldId id="13272" r:id="rId47"/>
    <p:sldId id="13275" r:id="rId48"/>
    <p:sldId id="13276" r:id="rId49"/>
    <p:sldId id="13278" r:id="rId50"/>
    <p:sldId id="13316" r:id="rId51"/>
    <p:sldId id="13279" r:id="rId52"/>
    <p:sldId id="13280" r:id="rId53"/>
    <p:sldId id="13281" r:id="rId54"/>
    <p:sldId id="13283" r:id="rId55"/>
    <p:sldId id="13284" r:id="rId56"/>
    <p:sldId id="13285" r:id="rId57"/>
    <p:sldId id="13288" r:id="rId58"/>
    <p:sldId id="13290" r:id="rId59"/>
    <p:sldId id="13291" r:id="rId60"/>
    <p:sldId id="13293" r:id="rId61"/>
    <p:sldId id="13294" r:id="rId62"/>
    <p:sldId id="13296" r:id="rId63"/>
    <p:sldId id="13317" r:id="rId64"/>
    <p:sldId id="13297" r:id="rId65"/>
    <p:sldId id="13298" r:id="rId66"/>
    <p:sldId id="13299" r:id="rId67"/>
    <p:sldId id="13301" r:id="rId68"/>
    <p:sldId id="13302" r:id="rId69"/>
    <p:sldId id="13304" r:id="rId70"/>
    <p:sldId id="13016" r:id="rId71"/>
    <p:sldId id="13306" r:id="rId72"/>
    <p:sldId id="13307" r:id="rId73"/>
    <p:sldId id="13318" r:id="rId74"/>
    <p:sldId id="1291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EC200"/>
    <a:srgbClr val="0000CC"/>
    <a:srgbClr val="FF33CC"/>
    <a:srgbClr val="3859CD"/>
    <a:srgbClr val="000000"/>
    <a:srgbClr val="235EB8"/>
    <a:srgbClr val="21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40" autoAdjust="0"/>
    <p:restoredTop sz="92333" autoAdjust="0"/>
  </p:normalViewPr>
  <p:slideViewPr>
    <p:cSldViewPr snapToGrid="0">
      <p:cViewPr>
        <p:scale>
          <a:sx n="66" d="100"/>
          <a:sy n="66" d="100"/>
        </p:scale>
        <p:origin x="-835" y="-3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2FEFA-4CF6-42CD-8AC5-F0FC5957747C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BC40-F3CD-440F-B27F-814FE367B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6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79CA2-57DC-4771-8296-C0E13116A7DC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76D3-0A9C-4304-A2B4-0F4285B21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8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9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2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9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0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64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38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8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21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78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38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02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3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92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30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47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40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52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5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55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09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31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627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066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01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18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66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05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34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67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14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737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5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12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8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06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097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21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80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31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373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37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33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5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676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86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93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152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150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9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85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48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4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994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61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247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61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042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068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63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3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22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49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688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15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9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6202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9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7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03FC049-C4A7-455C-BD93-392A5CF8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486EB09-1D2E-4B10-A438-778269CC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第一章 概论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900AE2-8197-482E-9C2B-BA649759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824EC45-379A-46D3-BCAF-451F68651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756400" cy="2387600"/>
          </a:xfrm>
        </p:spPr>
        <p:txBody>
          <a:bodyPr anchor="ctr"/>
          <a:lstStyle>
            <a:lvl1pPr algn="ctr">
              <a:defRPr sz="60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661ED13-1D89-4C5B-B4CF-B2A72DF92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76656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636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EAE32E-0618-47CC-8787-925BEA2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54B5197-DDBF-4CEE-99D9-1B29BD042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BE9D977-DB12-4FE4-AB5F-B2913D44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BAFAF33-0829-4AEF-BCCF-204700A9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A39165D-C847-49C8-A4FF-D88FF4F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B71E5043-3C12-4801-A114-C31190824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8881ECC-5C18-4B54-9938-B2A34BD40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1B8C888-DAF9-4D3C-88A1-99623606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F9E94D2-2ADF-4D1C-879F-2171E91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3EEEC03-331E-4995-8995-E9F605A4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04" y="-25400"/>
            <a:ext cx="12192000" cy="4171949"/>
          </a:xfrm>
          <a:prstGeom prst="rect">
            <a:avLst/>
          </a:prstGeom>
          <a:effectLst/>
        </p:spPr>
      </p:pic>
      <p:sp>
        <p:nvSpPr>
          <p:cNvPr id="9" name="矩形 2"/>
          <p:cNvSpPr/>
          <p:nvPr userDrawn="1"/>
        </p:nvSpPr>
        <p:spPr>
          <a:xfrm>
            <a:off x="0" y="4251163"/>
            <a:ext cx="12192000" cy="2606837"/>
          </a:xfrm>
          <a:prstGeom prst="rect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1219170"/>
            <a:endParaRPr lang="zh-CN" altLang="en-US" sz="19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4145936"/>
            <a:ext cx="7142840" cy="109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130304" y="4145936"/>
            <a:ext cx="1266216" cy="109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8396522" y="4145936"/>
            <a:ext cx="1264649" cy="109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9661172" y="4145936"/>
            <a:ext cx="1266216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0927389" y="4145936"/>
            <a:ext cx="1264649" cy="109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735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33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41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8" tIns="60938" rIns="121878" bIns="60938" anchor="ctr"/>
          <a:lstStyle/>
          <a:p>
            <a:pPr algn="ctr" defTabSz="1219170">
              <a:defRPr/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4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360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938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38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5A435E5-AED3-4186-8496-9DF5CA6E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55881"/>
            <a:ext cx="10312400" cy="91947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235D30E-763D-4751-A08C-3A999F38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</p:spPr>
        <p:txBody>
          <a:bodyPr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n"/>
              <a:defRPr/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p"/>
              <a:defRPr/>
            </a:lvl2pPr>
            <a:lvl3pPr marL="1143000" indent="-228600">
              <a:lnSpc>
                <a:spcPct val="110000"/>
              </a:lnSpc>
              <a:buFont typeface="Wingdings" panose="05000000000000000000" pitchFamily="2" charset="2"/>
              <a:buChar char="u"/>
              <a:defRPr/>
            </a:lvl3pPr>
            <a:lvl4pPr marL="1600200" indent="-228600">
              <a:lnSpc>
                <a:spcPct val="110000"/>
              </a:lnSpc>
              <a:buFontTx/>
              <a:buBlip>
                <a:blip r:embed="rId2"/>
              </a:buBlip>
              <a:defRPr/>
            </a:lvl4pPr>
            <a:lvl5pPr marL="2057400" indent="-228600">
              <a:lnSpc>
                <a:spcPct val="11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六边形 9"/>
          <p:cNvSpPr/>
          <p:nvPr userDrawn="1"/>
        </p:nvSpPr>
        <p:spPr>
          <a:xfrm>
            <a:off x="11430000" y="193040"/>
            <a:ext cx="609600" cy="538480"/>
          </a:xfrm>
          <a:prstGeom prst="hexagon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8C94E0B-2656-48BB-9F85-7EC11AA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780" y="259397"/>
            <a:ext cx="54102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223520" y="193040"/>
            <a:ext cx="701040" cy="538480"/>
          </a:xfrm>
          <a:prstGeom prst="parallelogram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520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941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54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2585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44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4064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/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781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36600" y="40640"/>
            <a:ext cx="10515600" cy="699419"/>
          </a:xfrm>
          <a:prstGeom prst="rect">
            <a:avLst/>
          </a:prstGeom>
        </p:spPr>
        <p:txBody>
          <a:bodyPr lIns="60958" tIns="30479" rIns="60958" bIns="30479" anchor="ctr"/>
          <a:lstStyle>
            <a:lvl1pPr algn="l">
              <a:defRPr sz="4000" b="1">
                <a:solidFill>
                  <a:srgbClr val="2150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6" name="内容占位符 44"/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0000"/>
              </a:lnSpc>
              <a:buFont typeface="Wingdings" panose="05000000000000000000" pitchFamily="2" charset="2"/>
              <a:buChar char="u"/>
              <a:defRPr b="1">
                <a:solidFill>
                  <a:srgbClr val="3859CD"/>
                </a:solidFill>
              </a:defRPr>
            </a:lvl1pPr>
            <a:lvl2pPr>
              <a:lnSpc>
                <a:spcPct val="110000"/>
              </a:lnSpc>
              <a:defRPr b="1">
                <a:solidFill>
                  <a:srgbClr val="3859CD"/>
                </a:solidFill>
              </a:defRPr>
            </a:lvl2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Df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fggfhj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18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81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356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5DE1A8-F8A6-46DB-8DBE-B435FD79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215C7A9-157F-4561-82CF-B1C7D6A6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5B9E45-3A51-45B5-99E7-A8DEDF9E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28DD44E-46AD-4B23-A455-CAB7DCC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7CB7511-71E1-468B-B646-577DAF7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0452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343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0932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03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7262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4928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15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284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455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 smtClean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430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A0D50F-E069-49CD-AB4C-6836936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54B001C-41CA-4F88-86D6-B1EBF07FB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00BEF23-7A0B-4FA6-A868-75F19C40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61DFAE1-6A69-4CD6-823E-E7A7995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D72E1BD-FC2F-43A6-8092-2A1420C6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第死章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64DE20D-CE94-4100-9318-5778AF8F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60958" tIns="30479" rIns="60958" bIns="30479"/>
          <a:lstStyle/>
          <a:p>
            <a:r>
              <a:rPr lang="en-US" dirty="0" smtClean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9199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uk-UA" dirty="0"/>
          </a:p>
        </p:txBody>
      </p:sp>
      <p:sp>
        <p:nvSpPr>
          <p:cNvPr id="3" name="Title 3"/>
          <p:cNvSpPr txBox="1">
            <a:spLocks/>
          </p:cNvSpPr>
          <p:nvPr userDrawn="1"/>
        </p:nvSpPr>
        <p:spPr>
          <a:xfrm>
            <a:off x="508000" y="990600"/>
            <a:ext cx="10515600" cy="5486400"/>
          </a:xfrm>
          <a:prstGeom prst="rect">
            <a:avLst/>
          </a:prstGeom>
        </p:spPr>
        <p:txBody>
          <a:bodyPr lIns="60958" tIns="30479" rIns="60958" bIns="30479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761981" indent="-761981" defTabSz="1219170">
              <a:buFont typeface="Arial" panose="020B0604020202020204" pitchFamily="34" charset="0"/>
              <a:buChar char="•"/>
            </a:pPr>
            <a:r>
              <a:rPr lang="en-US" altLang="zh-CN" sz="3700" dirty="0" smtClean="0">
                <a:solidFill>
                  <a:srgbClr val="3859CD"/>
                </a:solidFill>
              </a:rPr>
              <a:t>Click to edit Master title style</a:t>
            </a:r>
            <a:endParaRPr lang="uk-UA" sz="3700" dirty="0">
              <a:solidFill>
                <a:srgbClr val="385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5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109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76200"/>
            <a:ext cx="9956800" cy="711200"/>
          </a:xfrm>
          <a:prstGeom prst="rect">
            <a:avLst/>
          </a:prstGeom>
        </p:spPr>
        <p:txBody>
          <a:bodyPr lIns="121917" tIns="60958" rIns="121917" bIns="60958" anchor="ctr"/>
          <a:lstStyle>
            <a:lvl1pPr>
              <a:defRPr sz="4300">
                <a:solidFill>
                  <a:srgbClr val="213F7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09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8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13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63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590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6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r>
              <a:rPr lang="zh-CN" altLang="en-US" sz="2400" dirty="0" smtClean="0">
                <a:solidFill>
                  <a:srgbClr val="44546A"/>
                </a:solidFill>
              </a:rPr>
              <a:t>第四章 组合逻辑电路</a:t>
            </a:r>
            <a:endParaRPr lang="zh-CN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6014" y="1397000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fld id="{0C913308-F349-4B6D-A68A-DD1791B4A57B}" type="slidenum">
              <a:rPr lang="zh-CN" altLang="en-US" sz="2400" smtClean="0">
                <a:solidFill>
                  <a:srgbClr val="44546A"/>
                </a:solidFill>
              </a:rPr>
              <a:pPr defTabSz="1219170"/>
              <a:t>‹#›</a:t>
            </a:fld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3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FEB882E-D190-436B-9A12-E5598BE2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EEEA812-C68D-4E7A-92AE-7FA67409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471B704-0DA0-4007-B550-549A8967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7D66847-95BE-42DD-A82F-212B18005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A81510D7-5FA5-4B92-A042-0DB92781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91BA46C4-CFD0-4A3C-91E1-3691F64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F6947FC5-7152-4829-8CB1-1FEF9B52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64BE311-DAF5-41FC-AB57-33E0B288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238351-78E6-47BB-99ED-F94C4655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D634BFA-C7CD-4095-B004-7EB4BAAF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D8904D9-BE4D-4C26-A4B1-3788AA5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6DD4F54-38C8-4C1F-B002-1082C5A7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613F6D3F-4B14-4AD9-A9CB-7304D8DA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>
            <a:lvl1pPr algn="r">
              <a:defRPr sz="1600"/>
            </a:lvl1pPr>
          </a:lstStyle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892853"/>
            <a:ext cx="12192000" cy="9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612880" y="6258560"/>
            <a:ext cx="468000" cy="4680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D50D6-D2CF-467E-A564-55E2DBD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920" y="6299835"/>
            <a:ext cx="56896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264636" y="97943"/>
            <a:ext cx="7671843" cy="73215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35EB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82320" y="1016000"/>
            <a:ext cx="10657840" cy="5476560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1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CCAE5C-B0AD-4A57-BA27-080E8693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F1DBFB-5D2A-49A3-8067-C66C8984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5D4B2C6-9CCF-40A8-A7E4-66912F7E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CCEC5AE-C319-4BFE-BB40-C6D5E22E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B0ACA21-C9D9-48CA-8D60-FE973094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079D310-7B48-400A-B879-53F542FC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527F26E-CA53-4F21-9656-0193659A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28355588-3F62-4B6B-9A44-E99FB015B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AF7EDDB-D3AF-4D17-B530-695CCB1B6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760D030-3B34-4672-B6BA-2F50552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73FE698-F6CE-4867-88F1-42CA9E3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41A49B5-CF2E-4EC1-A59E-4F6DC7FF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895A2AD-0E84-4541-B5FE-A4F4F24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0BF11F8-BF27-469A-A78A-1587C5D5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C018708-E175-48D1-AC20-CC01C888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650EE11-0B44-4442-BB7A-811319244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第一章 概论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B14C267-CEAD-45E5-8B69-D21EB6181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6"/>
          <p:cNvCxnSpPr/>
          <p:nvPr/>
        </p:nvCxnSpPr>
        <p:spPr>
          <a:xfrm flipV="1">
            <a:off x="406400" y="804657"/>
            <a:ext cx="11094720" cy="1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5"/>
          <p:cNvSpPr>
            <a:spLocks/>
          </p:cNvSpPr>
          <p:nvPr/>
        </p:nvSpPr>
        <p:spPr bwMode="auto">
          <a:xfrm rot="5400000">
            <a:off x="11450010" y="513391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chemeClr val="accent5"/>
            </a:soli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zh-CN" altLang="en-US" sz="19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Slide Number Placeholder 5"/>
          <p:cNvSpPr txBox="1">
            <a:spLocks/>
          </p:cNvSpPr>
          <p:nvPr/>
        </p:nvSpPr>
        <p:spPr>
          <a:xfrm>
            <a:off x="11486084" y="614085"/>
            <a:ext cx="480000" cy="30480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defTabSz="1219170">
              <a:defRPr/>
            </a:pPr>
            <a:fld id="{857B18ED-D931-45F4-8873-1BEDAB4DC03E}" type="slidenum">
              <a:rPr lang="en-JM" sz="1600" smtClean="0">
                <a:solidFill>
                  <a:prstClr val="white"/>
                </a:solidFill>
              </a:rPr>
              <a:pPr defTabSz="1219170">
                <a:defRPr/>
              </a:pPr>
              <a:t>‹#›</a:t>
            </a:fld>
            <a:endParaRPr lang="en-JM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66.xml"/><Relationship Id="rId4" Type="http://schemas.openxmlformats.org/officeDocument/2006/relationships/slide" Target="slide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8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7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3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slide" Target="slide21.xml"/><Relationship Id="rId4" Type="http://schemas.openxmlformats.org/officeDocument/2006/relationships/slide" Target="slide19.xml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51.xml"/><Relationship Id="rId4" Type="http://schemas.openxmlformats.org/officeDocument/2006/relationships/slide" Target="slide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7.bin"/><Relationship Id="rId11" Type="http://schemas.microsoft.com/office/2007/relationships/hdphoto" Target="../media/hdphoto1.wdp"/><Relationship Id="rId5" Type="http://schemas.openxmlformats.org/officeDocument/2006/relationships/image" Target="../media/image30.e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26.bin"/><Relationship Id="rId9" Type="http://schemas.openxmlformats.org/officeDocument/2006/relationships/slide" Target="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3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7.pn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40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notesSlide" Target="../notesSlides/notesSlide65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66.xml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2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43.bin"/><Relationship Id="rId9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431741" cy="238760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章 组合逻辑电路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《</a:t>
            </a:r>
            <a:r>
              <a:rPr lang="zh-CN" altLang="en-US" dirty="0" smtClean="0"/>
              <a:t>数字电路设计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0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36418" y="988196"/>
            <a:ext cx="11319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）集成二进制译码器模块</a:t>
            </a:r>
          </a:p>
          <a:p>
            <a:pPr marL="342900" indent="-3429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74LS138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30804"/>
                  </p:ext>
                </p:extLst>
              </p:nvPr>
            </p:nvGraphicFramePr>
            <p:xfrm>
              <a:off x="150507" y="2169265"/>
              <a:ext cx="6720004" cy="453841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15679">
                      <a:extLst>
                        <a:ext uri="{9D8B030D-6E8A-4147-A177-3AD203B41FA5}">
                          <a16:colId xmlns="" xmlns:a16="http://schemas.microsoft.com/office/drawing/2014/main" val="3926159230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1313764381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3464749092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2553769663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915905781"/>
                        </a:ext>
                      </a:extLst>
                    </a:gridCol>
                    <a:gridCol w="434388">
                      <a:extLst>
                        <a:ext uri="{9D8B030D-6E8A-4147-A177-3AD203B41FA5}">
                          <a16:colId xmlns="" xmlns:a16="http://schemas.microsoft.com/office/drawing/2014/main" val="191784838"/>
                        </a:ext>
                      </a:extLst>
                    </a:gridCol>
                    <a:gridCol w="399409">
                      <a:extLst>
                        <a:ext uri="{9D8B030D-6E8A-4147-A177-3AD203B41FA5}">
                          <a16:colId xmlns="" xmlns:a16="http://schemas.microsoft.com/office/drawing/2014/main" val="2980967925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1568347860"/>
                        </a:ext>
                      </a:extLst>
                    </a:gridCol>
                    <a:gridCol w="416491">
                      <a:extLst>
                        <a:ext uri="{9D8B030D-6E8A-4147-A177-3AD203B41FA5}">
                          <a16:colId xmlns="" xmlns:a16="http://schemas.microsoft.com/office/drawing/2014/main" val="3964933338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613621447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1353437987"/>
                        </a:ext>
                      </a:extLst>
                    </a:gridCol>
                    <a:gridCol w="416491">
                      <a:extLst>
                        <a:ext uri="{9D8B030D-6E8A-4147-A177-3AD203B41FA5}">
                          <a16:colId xmlns="" xmlns:a16="http://schemas.microsoft.com/office/drawing/2014/main" val="2939159115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1263659363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val="2424155380"/>
                        </a:ext>
                      </a:extLst>
                    </a:gridCol>
                    <a:gridCol w="881792">
                      <a:extLst>
                        <a:ext uri="{9D8B030D-6E8A-4147-A177-3AD203B41FA5}">
                          <a16:colId xmlns="" xmlns:a16="http://schemas.microsoft.com/office/drawing/2014/main" val="2017871279"/>
                        </a:ext>
                      </a:extLst>
                    </a:gridCol>
                  </a:tblGrid>
                  <a:tr h="335868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使能输入端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代码输入端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译码输出端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40907377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r>
                            <a:rPr lang="en-US" sz="1800" b="1" i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𝑮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286818997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748690884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03562966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168403607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713571976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23978131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742764651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96265920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27596423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19833784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22069004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886880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30804"/>
                  </p:ext>
                </p:extLst>
              </p:nvPr>
            </p:nvGraphicFramePr>
            <p:xfrm>
              <a:off x="150507" y="2169265"/>
              <a:ext cx="6720004" cy="453841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1567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26159230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313764381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64749092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53769663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915905781"/>
                        </a:ext>
                      </a:extLst>
                    </a:gridCol>
                    <a:gridCol w="4343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91784838"/>
                        </a:ext>
                      </a:extLst>
                    </a:gridCol>
                    <a:gridCol w="39940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80967925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68347860"/>
                        </a:ext>
                      </a:extLst>
                    </a:gridCol>
                    <a:gridCol w="4164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64933338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13621447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353437987"/>
                        </a:ext>
                      </a:extLst>
                    </a:gridCol>
                    <a:gridCol w="4164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39159115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63659363"/>
                        </a:ext>
                      </a:extLst>
                    </a:gridCol>
                    <a:gridCol w="4173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24155380"/>
                        </a:ext>
                      </a:extLst>
                    </a:gridCol>
                    <a:gridCol w="88179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7871279"/>
                        </a:ext>
                      </a:extLst>
                    </a:gridCol>
                  </a:tblGrid>
                  <a:tr h="508000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使能输入端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代码输入端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译码输出端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0907377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r>
                            <a:rPr lang="en-US" sz="1800" b="1" i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0000" t="-181818" r="-1400000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02941" t="-181818" r="-1320588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1800" b="1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627273" t="-181818" r="-945455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705882" t="-181818" r="-817647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805882" t="-181818" r="-717647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892754" t="-181818" r="-607246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07353" t="-181818" r="-516176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91304" t="-181818" r="-408696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208824" t="-181818" r="-314706" b="-11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308824" t="-181818" r="-214706" b="-113272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86818997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48690884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3562966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68403607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13571976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978131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42764651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62659209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596423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19833784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20690043"/>
                      </a:ext>
                    </a:extLst>
                  </a:tr>
                  <a:tr h="3358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868805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024517" y="1735295"/>
                <a:ext cx="4605936" cy="4792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个使能端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400" b="1" kern="100" baseline="-25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𝟏𝟎𝟎</m:t>
                    </m:r>
                  </m:oMath>
                </a14:m>
                <a:r>
                  <a:rPr lang="zh-CN" altLang="en-US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译码器</a:t>
                </a:r>
                <a:r>
                  <a:rPr lang="zh-CN" altLang="en-US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工作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输入代码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CBA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的值进行译码输出对应的低电平有效的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信号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400" b="1" kern="100" baseline="-25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𝟏𝟎𝟎</m:t>
                    </m:r>
                  </m:oMath>
                </a14:m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译码器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禁止工作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，输出信号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全部无效（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kern="100"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17" y="1735295"/>
                <a:ext cx="4605936" cy="4792851"/>
              </a:xfrm>
              <a:prstGeom prst="rect">
                <a:avLst/>
              </a:prstGeom>
              <a:blipFill rotWithShape="1">
                <a:blip r:embed="rId4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6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62018"/>
              </p:ext>
            </p:extLst>
          </p:nvPr>
        </p:nvGraphicFramePr>
        <p:xfrm>
          <a:off x="382068" y="1070710"/>
          <a:ext cx="5668085" cy="5484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50" name="Visio" r:id="rId4" imgW="3275092" imgH="3166830" progId="Visio.Drawing.11">
                  <p:embed/>
                </p:oleObj>
              </mc:Choice>
              <mc:Fallback>
                <p:oleObj name="Visio" r:id="rId4" imgW="3275092" imgH="3166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68" y="1070710"/>
                        <a:ext cx="5668085" cy="548409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2578"/>
              </p:ext>
            </p:extLst>
          </p:nvPr>
        </p:nvGraphicFramePr>
        <p:xfrm>
          <a:off x="6528034" y="3534828"/>
          <a:ext cx="2765425" cy="279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51" name="Visio" r:id="rId6" imgW="1378488" imgH="1397520" progId="Visio.Drawing.11">
                  <p:embed/>
                </p:oleObj>
              </mc:Choice>
              <mc:Fallback>
                <p:oleObj name="Visio" r:id="rId6" imgW="1378488" imgH="139752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034" y="3534828"/>
                        <a:ext cx="2765425" cy="279241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8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74073" y="1074821"/>
            <a:ext cx="1140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74LS139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2:4</a:t>
            </a:r>
            <a:r>
              <a:rPr lang="zh-CN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，即其内部有两个相互独立的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-4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译码器。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27267"/>
              </p:ext>
            </p:extLst>
          </p:nvPr>
        </p:nvGraphicFramePr>
        <p:xfrm>
          <a:off x="1525749" y="1721152"/>
          <a:ext cx="3036626" cy="3082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0" name="Visio" r:id="rId4" imgW="1486542" imgH="1505520" progId="Visio.Drawing.11">
                  <p:embed/>
                </p:oleObj>
              </mc:Choice>
              <mc:Fallback>
                <p:oleObj name="Visio" r:id="rId4" imgW="1486542" imgH="1505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749" y="1721152"/>
                        <a:ext cx="3036626" cy="308204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784922"/>
                  </p:ext>
                </p:extLst>
              </p:nvPr>
            </p:nvGraphicFramePr>
            <p:xfrm>
              <a:off x="6075218" y="1933770"/>
              <a:ext cx="3896553" cy="323499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56960">
                      <a:extLst>
                        <a:ext uri="{9D8B030D-6E8A-4147-A177-3AD203B41FA5}">
                          <a16:colId xmlns="" xmlns:a16="http://schemas.microsoft.com/office/drawing/2014/main" val="2630294356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val="2635049904"/>
                        </a:ext>
                      </a:extLst>
                    </a:gridCol>
                    <a:gridCol w="579762">
                      <a:extLst>
                        <a:ext uri="{9D8B030D-6E8A-4147-A177-3AD203B41FA5}">
                          <a16:colId xmlns="" xmlns:a16="http://schemas.microsoft.com/office/drawing/2014/main" val="1697455898"/>
                        </a:ext>
                      </a:extLst>
                    </a:gridCol>
                    <a:gridCol w="533076">
                      <a:extLst>
                        <a:ext uri="{9D8B030D-6E8A-4147-A177-3AD203B41FA5}">
                          <a16:colId xmlns="" xmlns:a16="http://schemas.microsoft.com/office/drawing/2014/main" val="1451147496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val="3485593121"/>
                        </a:ext>
                      </a:extLst>
                    </a:gridCol>
                    <a:gridCol w="555875">
                      <a:extLst>
                        <a:ext uri="{9D8B030D-6E8A-4147-A177-3AD203B41FA5}">
                          <a16:colId xmlns="" xmlns:a16="http://schemas.microsoft.com/office/drawing/2014/main" val="1938258725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val="2265903329"/>
                        </a:ext>
                      </a:extLst>
                    </a:gridCol>
                  </a:tblGrid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𝐆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000" b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46995155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66051251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075449023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187705063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66820215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894574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784922"/>
                  </p:ext>
                </p:extLst>
              </p:nvPr>
            </p:nvGraphicFramePr>
            <p:xfrm>
              <a:off x="6075218" y="1933770"/>
              <a:ext cx="3896553" cy="323499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569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30294356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35049904"/>
                        </a:ext>
                      </a:extLst>
                    </a:gridCol>
                    <a:gridCol w="5797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697455898"/>
                        </a:ext>
                      </a:extLst>
                    </a:gridCol>
                    <a:gridCol w="53307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51147496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85593121"/>
                        </a:ext>
                      </a:extLst>
                    </a:gridCol>
                    <a:gridCol w="5558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938258725"/>
                        </a:ext>
                      </a:extLst>
                    </a:gridCol>
                    <a:gridCol w="5569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265903329"/>
                        </a:ext>
                      </a:extLst>
                    </a:gridCol>
                  </a:tblGrid>
                  <a:tr h="5391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099" marR="103099" marT="0" marB="0" anchor="ctr">
                        <a:blipFill rotWithShape="1">
                          <a:blip r:embed="rId6"/>
                          <a:stretch>
                            <a:fillRect l="-1099" r="-602198" b="-4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320690" r="-314943" b="-4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099" marR="103099" marT="0" marB="0" anchor="ctr">
                        <a:blipFill rotWithShape="1">
                          <a:blip r:embed="rId6"/>
                          <a:stretch>
                            <a:fillRect l="-397826" r="-197826" b="-4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099" marR="103099" marT="0" marB="0" anchor="ctr">
                        <a:blipFill rotWithShape="1">
                          <a:blip r:embed="rId6"/>
                          <a:stretch>
                            <a:fillRect l="-503297" r="-100000" b="-4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099" marR="103099" marT="0" marB="0" anchor="ctr">
                        <a:blipFill rotWithShape="1">
                          <a:blip r:embed="rId6"/>
                          <a:stretch>
                            <a:fillRect l="-603297" b="-4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6995155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6051251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75449023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187705063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66820215"/>
                      </a:ext>
                    </a:extLst>
                  </a:tr>
                  <a:tr h="5391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099" marR="10309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945745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48640" y="4932013"/>
                <a:ext cx="10116151" cy="1755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两个译码器功能完全一致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2:4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译码器都有一个低电平有效的使能端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，只有当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</m:acc>
                  </m:oMath>
                </a14:m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时，译码器才工作，否则输出信号全部为无效的“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932013"/>
                <a:ext cx="10116151" cy="1755481"/>
              </a:xfrm>
              <a:prstGeom prst="rect">
                <a:avLst/>
              </a:prstGeom>
              <a:blipFill rotWithShape="1">
                <a:blip r:embed="rId7"/>
                <a:stretch>
                  <a:fillRect l="-784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2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43346" y="1157949"/>
                <a:ext cx="11402291" cy="452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）二进制译码器的</a:t>
                </a:r>
                <a:r>
                  <a:rPr lang="zh-CN" altLang="zh-CN" sz="2400" b="1" kern="100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扩展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4.26】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74LS139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和与非门，设计电路，实现</a:t>
                </a: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74LS138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芯片的功能。</a:t>
                </a:r>
              </a:p>
              <a:p>
                <a:pPr marL="800100" lvl="1" indent="-342900" algn="just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74LS139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芯片第一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组译码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74LS138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，第二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组译码产生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74LS138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，它们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的输入信号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均由输入的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别选择与输入信号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相关，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，选择第一组工作（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）；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C=1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，选择第二组工作（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acc>
                  </m:oMath>
                </a14:m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74LS138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芯片的使能端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及输入信号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来控制产生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74LS139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芯片的使能端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，可以列出它们之间的逻辑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关系：</a:t>
                </a:r>
                <a:endParaRPr lang="zh-CN" altLang="zh-CN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6" y="1157949"/>
                <a:ext cx="11402291" cy="4528932"/>
              </a:xfrm>
              <a:prstGeom prst="rect">
                <a:avLst/>
              </a:prstGeom>
              <a:blipFill rotWithShape="1">
                <a:blip r:embed="rId3"/>
                <a:stretch>
                  <a:fillRect l="-749" r="-802" b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11876"/>
                  </p:ext>
                </p:extLst>
              </p:nvPr>
            </p:nvGraphicFramePr>
            <p:xfrm>
              <a:off x="93395" y="1112645"/>
              <a:ext cx="8896604" cy="48890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55673"/>
                    <a:gridCol w="557848"/>
                    <a:gridCol w="557848"/>
                    <a:gridCol w="567513"/>
                    <a:gridCol w="465713"/>
                    <a:gridCol w="488999"/>
                    <a:gridCol w="621483"/>
                    <a:gridCol w="557848"/>
                    <a:gridCol w="556761"/>
                    <a:gridCol w="557848"/>
                    <a:gridCol w="557848"/>
                    <a:gridCol w="556761"/>
                    <a:gridCol w="557848"/>
                    <a:gridCol w="557848"/>
                    <a:gridCol w="1178765"/>
                  </a:tblGrid>
                  <a:tr h="668029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74LS138</a:t>
                          </a: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74LS139</a:t>
                          </a: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译码输出端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r>
                            <a:rPr lang="en-US" sz="18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𝐆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𝐆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𝐆𝟏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𝐆𝟐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第一组工作，第二组禁止工作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481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第二组工作，第一组禁止工作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481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11876"/>
                  </p:ext>
                </p:extLst>
              </p:nvPr>
            </p:nvGraphicFramePr>
            <p:xfrm>
              <a:off x="93395" y="1112645"/>
              <a:ext cx="8896604" cy="48890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555673"/>
                    <a:gridCol w="557848"/>
                    <a:gridCol w="557848"/>
                    <a:gridCol w="567513"/>
                    <a:gridCol w="465713"/>
                    <a:gridCol w="488999"/>
                    <a:gridCol w="621483"/>
                    <a:gridCol w="557848"/>
                    <a:gridCol w="556761"/>
                    <a:gridCol w="557848"/>
                    <a:gridCol w="557848"/>
                    <a:gridCol w="556761"/>
                    <a:gridCol w="557848"/>
                    <a:gridCol w="557848"/>
                    <a:gridCol w="1178765"/>
                  </a:tblGrid>
                  <a:tr h="668029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74LS138</a:t>
                          </a: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74LS139</a:t>
                          </a: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使能端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译码输出端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备注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r>
                            <a:rPr lang="en-US" sz="18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98913" t="-193333" r="-1388043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01099" t="-193333" r="-1303297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476623" t="-193333" r="-1319481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555000" t="-193333" r="-1170000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513725" t="-193333" r="-817647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680435" t="-193333" r="-806522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789011" t="-193333" r="-715385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879348" t="-193333" r="-607609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990110" t="-193333" r="-514286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90110" t="-193333" r="-414286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177174" t="-193333" r="-309783" b="-10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277174" t="-193333" r="-209783" b="-106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禁止工作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第一组工作，第二组禁止工作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481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第二组工作，第一组禁止工作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28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481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7859996" y="5742669"/>
                <a:ext cx="3244350" cy="10376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GB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</m:acc>
                        </m:e>
                      </m:m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GB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GB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mr>
                    </m:m>
                  </m:oMath>
                </a14:m>
                <a:r>
                  <a:rPr lang="en-GB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96" y="5742669"/>
                <a:ext cx="3244350" cy="10376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262777" y="976672"/>
                <a:ext cx="3628871" cy="103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2400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GB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</m:acc>
                        </m:e>
                      </m:m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GB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̿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GB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mr>
                    </m:m>
                  </m:oMath>
                </a14:m>
                <a:r>
                  <a:rPr lang="en-GB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77" y="976672"/>
                <a:ext cx="3628871" cy="10376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3990"/>
              </p:ext>
            </p:extLst>
          </p:nvPr>
        </p:nvGraphicFramePr>
        <p:xfrm>
          <a:off x="317121" y="1264761"/>
          <a:ext cx="7624064" cy="3660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3" name="Visio" r:id="rId5" imgW="3446356" imgH="1661310" progId="Visio.Drawing.11">
                  <p:embed/>
                </p:oleObj>
              </mc:Choice>
              <mc:Fallback>
                <p:oleObj name="Visio" r:id="rId5" imgW="3446356" imgH="16613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21" y="1264761"/>
                        <a:ext cx="7624064" cy="366095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317121" y="5021343"/>
            <a:ext cx="79456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  <a:tabLst>
                <a:tab pos="0" algn="l"/>
                <a:tab pos="324000" algn="l"/>
              </a:tabLst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与非门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端的小圆圈：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输入信号低电平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有效；对于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与非门而言，只有输入全部为低电平，输出才为低电平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  <a:tabLst>
                <a:tab pos="0" algn="l"/>
                <a:tab pos="324000" algn="l"/>
              </a:tabLst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门输入端的小</a:t>
            </a: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圆圈：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于一个非门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“圈到圈”的设计。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3"/>
              <p:cNvSpPr txBox="1"/>
              <p:nvPr/>
            </p:nvSpPr>
            <p:spPr>
              <a:xfrm>
                <a:off x="8140127" y="2169416"/>
                <a:ext cx="3874169" cy="3790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  <a:tabLst>
                    <a:tab pos="0" algn="l"/>
                    <a:tab pos="324000" algn="l"/>
                  </a:tabLst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  <a:r>
                  <a:rPr lang="en-US" altLang="zh-CN" sz="20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=100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C=0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2:4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译码器根据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的值，译码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第二组不工作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  <a:tabLst>
                    <a:tab pos="0" algn="l"/>
                    <a:tab pos="324000" algn="l"/>
                  </a:tabLst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  <a:r>
                  <a:rPr lang="en-US" altLang="zh-CN" sz="20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=100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2:4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译码器根据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的值，译码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第一组不工作。</a:t>
                </a:r>
              </a:p>
            </p:txBody>
          </p:sp>
        </mc:Choice>
        <mc:Fallback xmlns="">
          <p:sp>
            <p:nvSpPr>
              <p:cNvPr id="30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27" y="2169416"/>
                <a:ext cx="3874169" cy="3790012"/>
              </a:xfrm>
              <a:prstGeom prst="rect">
                <a:avLst/>
              </a:prstGeom>
              <a:blipFill rotWithShape="1">
                <a:blip r:embed="rId7"/>
                <a:stretch>
                  <a:fillRect l="-1258" r="-629" b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1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7516" y="1149927"/>
                <a:ext cx="62179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  <a:tabLst>
                    <a:tab pos="0" algn="l"/>
                    <a:tab pos="324000" algn="l"/>
                  </a:tabLst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4.27】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74LS138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设计一个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译码器，带有一个低电平有效的使能端。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  <a:tabLst>
                    <a:tab pos="0" algn="l"/>
                    <a:tab pos="324000" algn="l"/>
                  </a:tabLst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：设低电平有效的使能端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EN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，用它控制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74LS138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的三个使能端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  <a:tabLst>
                    <a:tab pos="0" algn="l"/>
                    <a:tab pos="324000" algn="l"/>
                  </a:tabLst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的四个信号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DCBA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中，最高位信号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也要控制两片芯片互斥工作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6" y="1149927"/>
                <a:ext cx="6217920" cy="3416320"/>
              </a:xfrm>
              <a:prstGeom prst="rect">
                <a:avLst/>
              </a:prstGeom>
              <a:blipFill rotWithShape="1">
                <a:blip r:embed="rId4"/>
                <a:stretch>
                  <a:fillRect l="-1373" r="-4118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55982"/>
              </p:ext>
            </p:extLst>
          </p:nvPr>
        </p:nvGraphicFramePr>
        <p:xfrm>
          <a:off x="6911340" y="986422"/>
          <a:ext cx="3878263" cy="561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4" name="Visio" r:id="rId5" imgW="2140804" imgH="3101220" progId="Visio.Drawing.11">
                  <p:embed/>
                </p:oleObj>
              </mc:Choice>
              <mc:Fallback>
                <p:oleObj name="Visio" r:id="rId5" imgW="2140804" imgH="3101220" progId="Visio.Drawing.11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340" y="986422"/>
                        <a:ext cx="3878263" cy="5618163"/>
                      </a:xfrm>
                      <a:prstGeom prst="rect">
                        <a:avLst/>
                      </a:prstGeom>
                      <a:solidFill>
                        <a:srgbClr val="E2F0D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73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656191"/>
              </p:ext>
            </p:extLst>
          </p:nvPr>
        </p:nvGraphicFramePr>
        <p:xfrm>
          <a:off x="875848" y="1082303"/>
          <a:ext cx="3879031" cy="5618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9" name="Visio" r:id="rId4" imgW="2140804" imgH="3101220" progId="Visio.Drawing.11">
                  <p:embed/>
                </p:oleObj>
              </mc:Choice>
              <mc:Fallback>
                <p:oleObj name="Visio" r:id="rId4" imgW="2140804" imgH="31012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848" y="1082303"/>
                        <a:ext cx="3879031" cy="561869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030803" y="1051793"/>
                <a:ext cx="6529137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𝑬𝑵</m:t>
                        </m:r>
                      </m:e>
                    </m:acc>
                  </m:oMath>
                </a14:m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时，两个芯片都不工作，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个译码输出信号全部为无效的“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𝑬𝑵</m:t>
                        </m:r>
                      </m:e>
                    </m:acc>
                  </m:oMath>
                </a14:m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时，若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则芯片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）工作，根据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CBA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输出译码信号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；同时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，芯片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）不工作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𝑬𝑵</m:t>
                        </m:r>
                      </m:e>
                    </m:acc>
                  </m:oMath>
                </a14:m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时，若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则芯片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）不工作；但芯片（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）工作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</a:t>
                </a:r>
                <a:r>
                  <a:rPr lang="en-GB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CBA</a:t>
                </a:r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输出译码信号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803" y="1051793"/>
                <a:ext cx="6529137" cy="4524315"/>
              </a:xfrm>
              <a:prstGeom prst="rect">
                <a:avLst/>
              </a:prstGeom>
              <a:blipFill rotWithShape="1">
                <a:blip r:embed="rId6"/>
                <a:stretch>
                  <a:fillRect l="-1214" r="-1494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0021" y="1149927"/>
                <a:ext cx="11047906" cy="231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74LS154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集成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译码器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位输入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个低电平有效的输出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𝟏𝟓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两个低电平有效的使能端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zh-CN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和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 defTabSz="612000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时，译码器工作。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" y="1149927"/>
                <a:ext cx="11047906" cy="2310633"/>
              </a:xfrm>
              <a:prstGeom prst="rect">
                <a:avLst/>
              </a:prstGeom>
              <a:blipFill rotWithShape="1">
                <a:blip r:embed="rId3"/>
                <a:stretch>
                  <a:fillRect l="-717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251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35266" y="1034424"/>
            <a:ext cx="110209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、二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十进制译码器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十进制数的二进制编码即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码翻译成对应的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个输出信号的电路，称为二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线译码器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74LS42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64332"/>
              </p:ext>
            </p:extLst>
          </p:nvPr>
        </p:nvGraphicFramePr>
        <p:xfrm>
          <a:off x="1384150" y="3342748"/>
          <a:ext cx="3313112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6" name="Visio" r:id="rId4" imgW="1702648" imgH="1721520" progId="Visio.Drawing.11">
                  <p:embed/>
                </p:oleObj>
              </mc:Choice>
              <mc:Fallback>
                <p:oleObj name="Visio" r:id="rId4" imgW="1702648" imgH="172152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150" y="3342748"/>
                        <a:ext cx="3313112" cy="335915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641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038997B9-E18D-4FAA-A43D-167DDAD80445}"/>
              </a:ext>
            </a:extLst>
          </p:cNvPr>
          <p:cNvSpPr txBox="1">
            <a:spLocks/>
          </p:cNvSpPr>
          <p:nvPr/>
        </p:nvSpPr>
        <p:spPr>
          <a:xfrm>
            <a:off x="272406" y="165452"/>
            <a:ext cx="5671194" cy="6981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4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4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组合逻辑电路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150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="" xmlns:a16="http://schemas.microsoft.com/office/drawing/2014/main" id="{E9565A2F-F618-42FC-8E7D-701C3E7FAF00}"/>
              </a:ext>
            </a:extLst>
          </p:cNvPr>
          <p:cNvSpPr/>
          <p:nvPr/>
        </p:nvSpPr>
        <p:spPr>
          <a:xfrm>
            <a:off x="1920857" y="1579519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="" xmlns:a16="http://schemas.microsoft.com/office/drawing/2014/main" id="{177E5E7B-FD82-4D8F-958A-30F60EC6B963}"/>
              </a:ext>
            </a:extLst>
          </p:cNvPr>
          <p:cNvSpPr/>
          <p:nvPr/>
        </p:nvSpPr>
        <p:spPr>
          <a:xfrm>
            <a:off x="3206296" y="1562889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组合逻辑电路概述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="" xmlns:a16="http://schemas.microsoft.com/office/drawing/2014/main" id="{790647E3-2D8B-4E04-81E4-EF2F7FA0DB13}"/>
              </a:ext>
            </a:extLst>
          </p:cNvPr>
          <p:cNvSpPr/>
          <p:nvPr/>
        </p:nvSpPr>
        <p:spPr>
          <a:xfrm>
            <a:off x="1920857" y="2411726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="" xmlns:a16="http://schemas.microsoft.com/office/drawing/2014/main" id="{0456C634-CAC8-49F1-9A41-BBAD38FF4C7B}"/>
              </a:ext>
            </a:extLst>
          </p:cNvPr>
          <p:cNvSpPr/>
          <p:nvPr/>
        </p:nvSpPr>
        <p:spPr>
          <a:xfrm>
            <a:off x="3206296" y="2395096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组合逻辑电路的分析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=""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3243933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=""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3227303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组合逻辑电路的设计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=""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20857" y="407614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=""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206296" y="4059510"/>
            <a:ext cx="6120000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组合逻辑电路中的竞争与冒险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B7D277CF-D310-4642-B89B-343726620C71}"/>
              </a:ext>
            </a:extLst>
          </p:cNvPr>
          <p:cNvCxnSpPr/>
          <p:nvPr/>
        </p:nvCxnSpPr>
        <p:spPr>
          <a:xfrm>
            <a:off x="0" y="1088570"/>
            <a:ext cx="8715150" cy="0"/>
          </a:xfrm>
          <a:prstGeom prst="line">
            <a:avLst/>
          </a:prstGeom>
          <a:ln w="76200">
            <a:solidFill>
              <a:srgbClr val="23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=""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4900076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=""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4883446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经典的组合逻辑电路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23" name="平行四边形 22">
            <a:extLst>
              <a:ext uri="{FF2B5EF4-FFF2-40B4-BE49-F238E27FC236}">
                <a16:creationId xmlns=""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11893" y="5777107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=""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197332" y="5760477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 smtClean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本章小结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2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、二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十进制</a:t>
            </a:r>
            <a:r>
              <a:rPr lang="zh-CN" altLang="en-US" dirty="0" smtClean="0">
                <a:solidFill>
                  <a:srgbClr val="FF0000"/>
                </a:solidFill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09477"/>
                  </p:ext>
                </p:extLst>
              </p:nvPr>
            </p:nvGraphicFramePr>
            <p:xfrm>
              <a:off x="150512" y="1074748"/>
              <a:ext cx="6500548" cy="547043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10513">
                      <a:extLst>
                        <a:ext uri="{9D8B030D-6E8A-4147-A177-3AD203B41FA5}">
                          <a16:colId xmlns="" xmlns:a16="http://schemas.microsoft.com/office/drawing/2014/main" val="613372483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2697255493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val="4068200720"/>
                        </a:ext>
                      </a:extLst>
                    </a:gridCol>
                    <a:gridCol w="411421">
                      <a:extLst>
                        <a:ext uri="{9D8B030D-6E8A-4147-A177-3AD203B41FA5}">
                          <a16:colId xmlns="" xmlns:a16="http://schemas.microsoft.com/office/drawing/2014/main" val="3130449292"/>
                        </a:ext>
                      </a:extLst>
                    </a:gridCol>
                    <a:gridCol w="410414">
                      <a:extLst>
                        <a:ext uri="{9D8B030D-6E8A-4147-A177-3AD203B41FA5}">
                          <a16:colId xmlns="" xmlns:a16="http://schemas.microsoft.com/office/drawing/2014/main" val="1784809919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867572318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2377213658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val="2830038192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4091714877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val="2419528657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2504122140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val="65329054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1465803787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val="3825252026"/>
                        </a:ext>
                      </a:extLst>
                    </a:gridCol>
                    <a:gridCol w="746894">
                      <a:extLst>
                        <a:ext uri="{9D8B030D-6E8A-4147-A177-3AD203B41FA5}">
                          <a16:colId xmlns="" xmlns:a16="http://schemas.microsoft.com/office/drawing/2014/main" val="3810392415"/>
                        </a:ext>
                      </a:extLst>
                    </a:gridCol>
                  </a:tblGrid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 dirty="0">
                              <a:effectLst/>
                            </a:rPr>
                            <a:t>3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>
                              <a:effectLst/>
                            </a:rPr>
                            <a:t>2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 dirty="0">
                              <a:effectLst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8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18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1800" b="1" i="1" kern="100">
                                            <a:effectLst/>
                                            <a:latin typeface="Cambria Math"/>
                                          </a:rPr>
                                          <m:t>𝟗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</a:rPr>
                            <a:t>数值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4839163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0041866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56637598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2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263606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3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21765902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4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1934882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5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829910537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6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042082709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7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242098589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8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68115501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9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57472020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</a:rPr>
                            <a:t>伪码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555782322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3912773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5616980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34903023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85927837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1930724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09477"/>
                  </p:ext>
                </p:extLst>
              </p:nvPr>
            </p:nvGraphicFramePr>
            <p:xfrm>
              <a:off x="150512" y="1074748"/>
              <a:ext cx="6500548" cy="547043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41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13372483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97255493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068200720"/>
                        </a:ext>
                      </a:extLst>
                    </a:gridCol>
                    <a:gridCol w="41142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30449292"/>
                        </a:ext>
                      </a:extLst>
                    </a:gridCol>
                    <a:gridCol w="4104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784809919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67572318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77213658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0038192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091714877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19528657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04122140"/>
                        </a:ext>
                      </a:extLst>
                    </a:gridCol>
                    <a:gridCol w="41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5329054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65803787"/>
                        </a:ext>
                      </a:extLst>
                    </a:gridCol>
                    <a:gridCol w="4113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25252026"/>
                        </a:ext>
                      </a:extLst>
                    </a:gridCol>
                    <a:gridCol w="74689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10392415"/>
                        </a:ext>
                      </a:extLst>
                    </a:gridCol>
                  </a:tblGrid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 dirty="0">
                              <a:effectLst/>
                            </a:rPr>
                            <a:t>3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>
                              <a:effectLst/>
                            </a:rPr>
                            <a:t>2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A</a:t>
                          </a:r>
                          <a:r>
                            <a:rPr lang="en-US" sz="1800" b="1" kern="100" baseline="-25000" dirty="0">
                              <a:effectLst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404478" t="-24528" r="-1089552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504478" t="-24528" r="-989552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595588" t="-24528" r="-875000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705970" t="-24528" r="-788060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794118" t="-24528" r="-676471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907463" t="-24528" r="-586567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07463" t="-24528" r="-486567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91176" t="-24528" r="-379412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208955" t="-24528" r="-285075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289706" t="-24528" r="-180882" b="-16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</a:rPr>
                            <a:t>数值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54839163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0041866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6637598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2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263606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3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21765902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4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91934882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5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29910537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6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42082709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7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42098589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8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68115501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9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57472020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</a:rPr>
                            <a:t>伪码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55782322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3912773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85616980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49030234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9278375"/>
                      </a:ext>
                    </a:extLst>
                  </a:tr>
                  <a:tr h="32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930724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795436" y="1142009"/>
                <a:ext cx="504363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74LS42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是针对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8421BCD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码进行译码操作，输出低电平有效的译码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输入代码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为非法的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8421BCD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码时，其输出全部无效（全“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74LS42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译码器拒绝伪输入。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36" y="1142009"/>
                <a:ext cx="5043638" cy="3970318"/>
              </a:xfrm>
              <a:prstGeom prst="rect">
                <a:avLst/>
              </a:prstGeom>
              <a:blipFill rotWithShape="1">
                <a:blip r:embed="rId4"/>
                <a:stretch>
                  <a:fillRect l="-1693" r="-726" b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83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470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055" y="1149927"/>
            <a:ext cx="1120438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、数字显示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是用于驱动数码管等段形显示器件，以显示数字、字母或者图形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段显示数码管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两种类型的数码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均能够通过电压控制其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发光：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发光二极管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Emitting Diode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）：具有体积小、寿命长、可靠性高、响应时间短、亮度高等优点，缺点是工作电流大（一般每段达到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液晶显示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Liquid Crystal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Display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：优点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是功耗小、工作电压低的优点，但是它的亮度很差，且响应速度慢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4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</a:t>
            </a:r>
            <a:r>
              <a:rPr lang="zh-CN" altLang="en-US" dirty="0" smtClean="0">
                <a:solidFill>
                  <a:srgbClr val="FF0000"/>
                </a:solidFill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58266" y="1149927"/>
            <a:ext cx="75558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显示数码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发光二极管对应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段，分别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；还有右下角的小数点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亮与熄灭各段的发光二极管，从而显示规定字形。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能够显示十进制数字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0~9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，以及十六进制数字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A~F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能显示一些特殊的图形符号，譬如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     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等，用于复杂的显示系统中。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723632"/>
              </p:ext>
            </p:extLst>
          </p:nvPr>
        </p:nvGraphicFramePr>
        <p:xfrm>
          <a:off x="6191742" y="3965463"/>
          <a:ext cx="396677" cy="58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83" name="Visio" r:id="rId4" imgW="515684" imgH="781650" progId="Visio.Drawing.11">
                  <p:embed/>
                </p:oleObj>
              </mc:Choice>
              <mc:Fallback>
                <p:oleObj name="Visio" r:id="rId4" imgW="515684" imgH="7816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742" y="3965463"/>
                        <a:ext cx="396677" cy="583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214352"/>
              </p:ext>
            </p:extLst>
          </p:nvPr>
        </p:nvGraphicFramePr>
        <p:xfrm>
          <a:off x="8463729" y="1424307"/>
          <a:ext cx="3017837" cy="327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84" name="Visio" r:id="rId6" imgW="1127902" imgH="1226765" progId="Visio.Drawing.11">
                  <p:embed/>
                </p:oleObj>
              </mc:Choice>
              <mc:Fallback>
                <p:oleObj name="Visio" r:id="rId6" imgW="1127902" imgH="1226765" progId="Visio.Drawing.11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3729" y="1424307"/>
                        <a:ext cx="3017837" cy="327818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476547"/>
              </p:ext>
            </p:extLst>
          </p:nvPr>
        </p:nvGraphicFramePr>
        <p:xfrm>
          <a:off x="5585495" y="4839035"/>
          <a:ext cx="566102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85" name="Visio" r:id="rId8" imgW="5563658" imgH="1692630" progId="Visio.Drawing.11">
                  <p:embed/>
                </p:oleObj>
              </mc:Choice>
              <mc:Fallback>
                <p:oleObj name="Visio" r:id="rId8" imgW="5563658" imgH="1692630" progId="Visio.Drawing.11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5495" y="4839035"/>
                        <a:ext cx="5661025" cy="17272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2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056" y="1149927"/>
            <a:ext cx="7450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管从内部接线上分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共阳极和共阴极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两种：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）共阴极连接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的阴极接在一起，使用时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公共阴极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选线：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电平则点亮该段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段选线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低电平则不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亮该段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）共阳极连接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的阳极接在一起，使用时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公共阳极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接＋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段选线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则点亮该段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段选线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高电平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则不点亮该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10425867" y="2470955"/>
            <a:ext cx="14871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）共阴极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10617541" y="5345879"/>
            <a:ext cx="1574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）共阳极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49808"/>
              </p:ext>
            </p:extLst>
          </p:nvPr>
        </p:nvGraphicFramePr>
        <p:xfrm>
          <a:off x="8138086" y="870795"/>
          <a:ext cx="2287781" cy="296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4" name="Visio" r:id="rId4" imgW="1091067" imgH="1399140" progId="Visio.Drawing.11">
                  <p:embed/>
                </p:oleObj>
              </mc:Choice>
              <mc:Fallback>
                <p:oleObj name="Visio" r:id="rId4" imgW="1091067" imgH="13991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8086" y="870795"/>
                        <a:ext cx="2287781" cy="296204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50037"/>
              </p:ext>
            </p:extLst>
          </p:nvPr>
        </p:nvGraphicFramePr>
        <p:xfrm>
          <a:off x="8120906" y="3966770"/>
          <a:ext cx="2611764" cy="2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5" name="Visio" r:id="rId6" imgW="1344992" imgH="1399140" progId="Visio.Drawing.11">
                  <p:embed/>
                </p:oleObj>
              </mc:Choice>
              <mc:Fallback>
                <p:oleObj name="Visio" r:id="rId6" imgW="1344992" imgH="13991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906" y="3966770"/>
                        <a:ext cx="2611764" cy="27131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2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7517" y="997527"/>
            <a:ext cx="11097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管都有共阳极和共阴极两种规格供选择，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譬如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BS201A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：共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阴极连接的七段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BS201B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：共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阳极连接的七段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）数字显示译码器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段显示数码管的驱动信号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来自数字显示译码器：输入的是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位二进制数，输出的是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段的驱动信号，因此又称为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线译码器。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常用的中规模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线显示译码器有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74LS46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74LS49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，它们的功能特性大致相同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39015" y="1093779"/>
            <a:ext cx="11251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译码输出为高电平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能驱动共阴极连接的数码管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；它具有集电极开路输出结构，并接有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的上拉电阻。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段输出并进行驱动，它同时还具有消隐和试灯的辅助功能。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个输入信号号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码；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个输出号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段字形。当控制信号有效时，从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输入一组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8421BCD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输出端便有相应的译码输出，来驱动共阴极数码管。</a:t>
            </a:r>
          </a:p>
        </p:txBody>
      </p:sp>
    </p:spTree>
    <p:extLst>
      <p:ext uri="{BB962C8B-B14F-4D97-AF65-F5344CB8AC3E}">
        <p14:creationId xmlns:p14="http://schemas.microsoft.com/office/powerpoint/2010/main" val="23124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991393"/>
                  </p:ext>
                </p:extLst>
              </p:nvPr>
            </p:nvGraphicFramePr>
            <p:xfrm>
              <a:off x="899490" y="1036373"/>
              <a:ext cx="7304844" cy="572056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15341">
                      <a:extLst>
                        <a:ext uri="{9D8B030D-6E8A-4147-A177-3AD203B41FA5}">
                          <a16:colId xmlns="" xmlns:a16="http://schemas.microsoft.com/office/drawing/2014/main" val="3068519496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val="3691095597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val="354061197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val="4193718376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val="3269130490"/>
                        </a:ext>
                      </a:extLst>
                    </a:gridCol>
                    <a:gridCol w="410505">
                      <a:extLst>
                        <a:ext uri="{9D8B030D-6E8A-4147-A177-3AD203B41FA5}">
                          <a16:colId xmlns="" xmlns:a16="http://schemas.microsoft.com/office/drawing/2014/main" val="2655893202"/>
                        </a:ext>
                      </a:extLst>
                    </a:gridCol>
                    <a:gridCol w="528441">
                      <a:extLst>
                        <a:ext uri="{9D8B030D-6E8A-4147-A177-3AD203B41FA5}">
                          <a16:colId xmlns="" xmlns:a16="http://schemas.microsoft.com/office/drawing/2014/main" val="1002219895"/>
                        </a:ext>
                      </a:extLst>
                    </a:gridCol>
                    <a:gridCol w="1186041">
                      <a:extLst>
                        <a:ext uri="{9D8B030D-6E8A-4147-A177-3AD203B41FA5}">
                          <a16:colId xmlns="" xmlns:a16="http://schemas.microsoft.com/office/drawing/2014/main" val="969379378"/>
                        </a:ext>
                      </a:extLst>
                    </a:gridCol>
                    <a:gridCol w="425184">
                      <a:extLst>
                        <a:ext uri="{9D8B030D-6E8A-4147-A177-3AD203B41FA5}">
                          <a16:colId xmlns="" xmlns:a16="http://schemas.microsoft.com/office/drawing/2014/main" val="763742268"/>
                        </a:ext>
                      </a:extLst>
                    </a:gridCol>
                    <a:gridCol w="537482">
                      <a:extLst>
                        <a:ext uri="{9D8B030D-6E8A-4147-A177-3AD203B41FA5}">
                          <a16:colId xmlns="" xmlns:a16="http://schemas.microsoft.com/office/drawing/2014/main" val="2063470482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val="2877923414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val="4267799883"/>
                        </a:ext>
                      </a:extLst>
                    </a:gridCol>
                    <a:gridCol w="391962">
                      <a:extLst>
                        <a:ext uri="{9D8B030D-6E8A-4147-A177-3AD203B41FA5}">
                          <a16:colId xmlns="" xmlns:a16="http://schemas.microsoft.com/office/drawing/2014/main" val="106372303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val="917972654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val="1768640135"/>
                        </a:ext>
                      </a:extLst>
                    </a:gridCol>
                  </a:tblGrid>
                  <a:tr h="27240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数字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233153249"/>
                      </a:ext>
                    </a:extLst>
                  </a:tr>
                  <a:tr h="2724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6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kern="100">
                                        <a:effectLst/>
                                        <a:latin typeface="Cambria Math"/>
                                      </a:rPr>
                                      <m:t>𝐋𝐓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6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kern="100">
                                        <a:effectLst/>
                                        <a:latin typeface="Cambria Math"/>
                                      </a:rPr>
                                      <m:t>𝐑𝐁𝐈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6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kern="100">
                                        <a:effectLst/>
                                        <a:latin typeface="Cambria Math"/>
                                      </a:rPr>
                                      <m:t>𝐁𝐈</m:t>
                                    </m:r>
                                  </m:e>
                                </m:acc>
                                <m:r>
                                  <a:rPr lang="en-US" sz="1600" b="1" kern="100"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sz="16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kern="100">
                                        <a:effectLst/>
                                        <a:latin typeface="Cambria Math"/>
                                      </a:rPr>
                                      <m:t>𝐑𝐁𝐎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65158687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63330937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88180369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64446685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50847357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44190442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477461781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198139967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76735992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200637576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87139427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459786950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73475589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060841732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66763959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9874458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816486500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灭灯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81046696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灭零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59861953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试灯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024303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991393"/>
                  </p:ext>
                </p:extLst>
              </p:nvPr>
            </p:nvGraphicFramePr>
            <p:xfrm>
              <a:off x="899490" y="1036373"/>
              <a:ext cx="7304844" cy="572056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1534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68519496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691095597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4061197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193718376"/>
                        </a:ext>
                      </a:extLst>
                    </a:gridCol>
                    <a:gridCol w="4096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69130490"/>
                        </a:ext>
                      </a:extLst>
                    </a:gridCol>
                    <a:gridCol w="4105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55893202"/>
                        </a:ext>
                      </a:extLst>
                    </a:gridCol>
                    <a:gridCol w="52844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002219895"/>
                        </a:ext>
                      </a:extLst>
                    </a:gridCol>
                    <a:gridCol w="118604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969379378"/>
                        </a:ext>
                      </a:extLst>
                    </a:gridCol>
                    <a:gridCol w="4251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63742268"/>
                        </a:ext>
                      </a:extLst>
                    </a:gridCol>
                    <a:gridCol w="53748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63470482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77923414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67799883"/>
                        </a:ext>
                      </a:extLst>
                    </a:gridCol>
                    <a:gridCol w="3919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06372303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917972654"/>
                        </a:ext>
                      </a:extLst>
                    </a:gridCol>
                    <a:gridCol w="39280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768640135"/>
                        </a:ext>
                      </a:extLst>
                    </a:gridCol>
                  </a:tblGrid>
                  <a:tr h="27240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数字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功能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33153249"/>
                      </a:ext>
                    </a:extLst>
                  </a:tr>
                  <a:tr h="2724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152239" t="-129545" r="-1537313" b="-1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3403" marR="53403" marT="0" marB="0" anchor="ctr">
                        <a:blipFill rotWithShape="1">
                          <a:blip r:embed="rId4"/>
                          <a:stretch>
                            <a:fillRect l="-252239" t="-129545" r="-1437313" b="-1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6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70619" t="-129545" r="-247423" b="-19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5158687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63330937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8180369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64446685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0847357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90442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77461781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98139967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6735992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00637576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7139427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59786950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73475589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60841732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67639593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98744589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16486500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灭灯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1046696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灭零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98619538"/>
                      </a:ext>
                    </a:extLst>
                  </a:tr>
                  <a:tr h="2724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试灯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53403" marR="53403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2430341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214352"/>
              </p:ext>
            </p:extLst>
          </p:nvPr>
        </p:nvGraphicFramePr>
        <p:xfrm>
          <a:off x="8462963" y="1423988"/>
          <a:ext cx="301783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4" name="Visio" r:id="rId5" imgW="1127902" imgH="1226765" progId="Visio.Drawing.11">
                  <p:embed/>
                </p:oleObj>
              </mc:Choice>
              <mc:Fallback>
                <p:oleObj name="Visio" r:id="rId5" imgW="1127902" imgH="1226765" progId="Visio.Drawing.11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2963" y="1423988"/>
                        <a:ext cx="3017837" cy="3278187"/>
                      </a:xfrm>
                      <a:prstGeom prst="rect">
                        <a:avLst/>
                      </a:prstGeom>
                      <a:solidFill>
                        <a:srgbClr val="FFF2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0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、数字显示译码器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21895" y="997527"/>
            <a:ext cx="10943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种显示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字形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译码输出信号为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时，对应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BS201A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数码管的字段就点亮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=0011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时，只有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，其余的都输出为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段点亮，显示数字“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3”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507077" y="3560128"/>
            <a:ext cx="7504812" cy="11190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23187"/>
              </p:ext>
            </p:extLst>
          </p:nvPr>
        </p:nvGraphicFramePr>
        <p:xfrm>
          <a:off x="157176" y="3353057"/>
          <a:ext cx="4330651" cy="245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2" name="Visio" r:id="rId5" imgW="2442002" imgH="1384830" progId="Visio.Drawing.11">
                  <p:embed/>
                </p:oleObj>
              </mc:Choice>
              <mc:Fallback>
                <p:oleObj name="Visio" r:id="rId5" imgW="2442002" imgH="13848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76" y="3353057"/>
                        <a:ext cx="4330651" cy="245619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3"/>
          <p:cNvSpPr txBox="1"/>
          <p:nvPr/>
        </p:nvSpPr>
        <p:spPr>
          <a:xfrm>
            <a:off x="6027142" y="5067936"/>
            <a:ext cx="4659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驱动数码管显示的字形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4"/>
          <p:cNvSpPr txBox="1"/>
          <p:nvPr/>
        </p:nvSpPr>
        <p:spPr>
          <a:xfrm>
            <a:off x="548595" y="5870939"/>
            <a:ext cx="43827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74LS48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与数码管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BS201A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的连接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762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055" y="1149927"/>
            <a:ext cx="1115626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、译码器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电平译码输出有效的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一个译码输出端都是一个最小项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一个最小项发生器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电平译码输出有效的译码器：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一个译码输出端都是一个最大项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一个最大项发生器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一个逻辑函数表达式，都可以写成最小项之和或最大项之积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译码器可实现任何组合逻辑函数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；特别是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在实现多输出逻辑函数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时，更显得方便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1055" y="1080652"/>
                <a:ext cx="11108137" cy="459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）对于高电平译码输出有效的译码器而言，每一个译码输出端都是输入信号的一个最小项，即：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为输入代码值。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）对于低电平译码输出有效的译码器而言，每一个译码输出端都是输入信号的一个最大项，即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为输入代码值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最小项表示的逻辑函数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，既可用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输出高电平有效的译码器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外加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来实现，也可用</a:t>
                </a:r>
                <a:r>
                  <a:rPr lang="zh-CN" altLang="en-US" sz="2400" b="1" dirty="0">
                    <a:solidFill>
                      <a:srgbClr val="FF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输出低电平有效的译码器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外加</a:t>
                </a:r>
                <a:r>
                  <a:rPr lang="zh-CN" altLang="en-US" sz="2400" b="1" dirty="0">
                    <a:solidFill>
                      <a:srgbClr val="FF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与非门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摩根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定律，有：</a:t>
                </a: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𝐅</m:t>
                      </m:r>
                      <m:r>
                        <a:rPr lang="en-US" altLang="zh-CN" sz="2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altLang="zh-CN" sz="2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nary>
                            <m:naryPr>
                              <m:chr m:val="∏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acc>
                    </m:oMath>
                  </m:oMathPara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1080652"/>
                <a:ext cx="11108137" cy="4595810"/>
              </a:xfrm>
              <a:prstGeom prst="rect">
                <a:avLst/>
              </a:prstGeom>
              <a:blipFill rotWithShape="1">
                <a:blip r:embed="rId3"/>
                <a:stretch>
                  <a:fillRect l="-714" r="-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2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143011" y="1334127"/>
            <a:ext cx="6427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4.5.1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4.5.2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数值比较器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4.5.3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4.5.4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译码器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4.5.5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数据选择器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4.5.6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数据分配器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典型的组合逻辑电路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92" y="603167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088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0910657"/>
                  </p:ext>
                </p:extLst>
              </p:nvPr>
            </p:nvGraphicFramePr>
            <p:xfrm>
              <a:off x="1337822" y="3460471"/>
              <a:ext cx="8352844" cy="261353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2783410">
                      <a:extLst>
                        <a:ext uri="{9D8B030D-6E8A-4147-A177-3AD203B41FA5}">
                          <a16:colId xmlns="" xmlns:a16="http://schemas.microsoft.com/office/drawing/2014/main" val="3711468454"/>
                        </a:ext>
                      </a:extLst>
                    </a:gridCol>
                    <a:gridCol w="2784717">
                      <a:extLst>
                        <a:ext uri="{9D8B030D-6E8A-4147-A177-3AD203B41FA5}">
                          <a16:colId xmlns="" xmlns:a16="http://schemas.microsoft.com/office/drawing/2014/main" val="3888426100"/>
                        </a:ext>
                      </a:extLst>
                    </a:gridCol>
                    <a:gridCol w="2784717">
                      <a:extLst>
                        <a:ext uri="{9D8B030D-6E8A-4147-A177-3AD203B41FA5}">
                          <a16:colId xmlns="" xmlns:a16="http://schemas.microsoft.com/office/drawing/2014/main" val="2911098082"/>
                        </a:ext>
                      </a:extLst>
                    </a:gridCol>
                  </a:tblGrid>
                  <a:tr h="522706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函数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译码器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087845613"/>
                      </a:ext>
                    </a:extLst>
                  </a:tr>
                  <a:tr h="5227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高电平译码输出有效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低电平译码输出有效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197297104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译码输出端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𝐘</m:t>
                                    </m:r>
                                  </m:e>
                                  <m:sub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𝐢</m:t>
                                    </m:r>
                                  </m:sub>
                                </m:sSub>
                                <m:r>
                                  <a:rPr lang="en-US" sz="2100" b="1" kern="100"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𝐢</m:t>
                                    </m:r>
                                  </m:sub>
                                </m:sSub>
                                <m:r>
                                  <a:rPr lang="en-US" sz="2100" b="1" kern="100"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1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𝐌</m:t>
                                        </m:r>
                                      </m:e>
                                      <m:sub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100" b="1" kern="10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1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𝐘</m:t>
                                        </m:r>
                                      </m:e>
                                      <m:sub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100" b="1" kern="100"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sz="2100" b="1" i="1" kern="100">
                                        <a:effectLst/>
                                        <a:latin typeface="Cambria Math"/>
                                      </a:rPr>
                                      <m:t>𝐢</m:t>
                                    </m:r>
                                  </m:sub>
                                </m:sSub>
                                <m:r>
                                  <a:rPr lang="en-US" sz="2100" b="1" kern="100"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sz="21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1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𝐦</m:t>
                                        </m:r>
                                      </m:e>
                                      <m:sub>
                                        <m:r>
                                          <a:rPr lang="en-US" sz="2100" b="1" i="1" kern="100">
                                            <a:effectLst/>
                                            <a:latin typeface="Cambria Math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100" b="1" kern="10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25756795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最小项之和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外加或门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外加与非门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10297769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最大项之积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外加或非门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外加与门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293316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0910657"/>
                  </p:ext>
                </p:extLst>
              </p:nvPr>
            </p:nvGraphicFramePr>
            <p:xfrm>
              <a:off x="1337822" y="3460471"/>
              <a:ext cx="8352844" cy="261353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2783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11468454"/>
                        </a:ext>
                      </a:extLst>
                    </a:gridCol>
                    <a:gridCol w="278471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88426100"/>
                        </a:ext>
                      </a:extLst>
                    </a:gridCol>
                    <a:gridCol w="278471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11098082"/>
                        </a:ext>
                      </a:extLst>
                    </a:gridCol>
                  </a:tblGrid>
                  <a:tr h="522706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函数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译码器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87845613"/>
                      </a:ext>
                    </a:extLst>
                  </a:tr>
                  <a:tr h="5227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高电平译码输出有效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低电平译码输出有效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197297104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译码输出端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00000" t="-202326" r="-100000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200000" t="-202326" b="-20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5756795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最小项之和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外加或门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外加与非门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10297769"/>
                      </a:ext>
                    </a:extLst>
                  </a:tr>
                  <a:tr h="5227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最大项之积</a:t>
                          </a:r>
                        </a:p>
                      </a:txBody>
                      <a:tcPr marL="141131" marR="141131" marT="0" marB="0" anchor="ctr"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外加或非门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1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外加与门</a:t>
                          </a:r>
                        </a:p>
                      </a:txBody>
                      <a:tcPr marL="141131" marR="141131" marT="0" marB="0" anchor="ctr">
                        <a:lnL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9293316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2"/>
              <p:cNvSpPr txBox="1"/>
              <p:nvPr/>
            </p:nvSpPr>
            <p:spPr>
              <a:xfrm>
                <a:off x="471055" y="1080652"/>
                <a:ext cx="11108137" cy="2379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最大项表示的逻辑函数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，既可用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输出低电平有效的译码器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外加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来实现，也可用</a:t>
                </a:r>
                <a:r>
                  <a:rPr lang="zh-CN" altLang="en-US" sz="2400" b="1" dirty="0">
                    <a:solidFill>
                      <a:srgbClr val="FF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输出高电平有效的译码器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外加</a:t>
                </a:r>
                <a:r>
                  <a:rPr lang="zh-CN" altLang="en-US" sz="2400" b="1" dirty="0">
                    <a:solidFill>
                      <a:srgbClr val="FF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或非门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。由摩根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定律，有：</a:t>
                </a: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𝐅</m:t>
                      </m:r>
                      <m:r>
                        <a:rPr lang="en-US" altLang="zh-CN" sz="2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altLang="zh-CN" sz="2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acc>
                    </m:oMath>
                  </m:oMathPara>
                </a14:m>
                <a:endParaRPr lang="en-US" altLang="zh-CN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1080652"/>
                <a:ext cx="11108137" cy="2379819"/>
              </a:xfrm>
              <a:prstGeom prst="rect">
                <a:avLst/>
              </a:prstGeom>
              <a:blipFill rotWithShape="1">
                <a:blip r:embed="rId4"/>
                <a:stretch>
                  <a:fillRect l="-714" r="-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3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1056" y="1080652"/>
                <a:ext cx="1126214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4.28】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使用输出高电平有效的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和逻辑函数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subHide m:val="on"/>
                        <m:supHide m:val="on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：对于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输出高电平有效的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线译码器，有：</a:t>
                </a: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，得：</a:t>
                </a: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subHide m:val="on"/>
                        <m:supHide m:val="on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  <m:d>
                          <m:d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e>
                        </m:d>
                      </m:e>
                    </m:nary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 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一个或门将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或运算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即可得到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一个或非门电路将译码器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或非运算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即可得到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6" y="1080652"/>
                <a:ext cx="11262140" cy="5632311"/>
              </a:xfrm>
              <a:prstGeom prst="rect">
                <a:avLst/>
              </a:prstGeom>
              <a:blipFill rotWithShape="1">
                <a:blip r:embed="rId3"/>
                <a:stretch>
                  <a:fillRect l="-1136" b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84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650292"/>
              </p:ext>
            </p:extLst>
          </p:nvPr>
        </p:nvGraphicFramePr>
        <p:xfrm>
          <a:off x="3330785" y="2730792"/>
          <a:ext cx="5270846" cy="3221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95" name="Visio" r:id="rId4" imgW="2266956" imgH="1384830" progId="Visio.Drawing.11">
                  <p:embed/>
                </p:oleObj>
              </mc:Choice>
              <mc:Fallback>
                <p:oleObj name="Visio" r:id="rId4" imgW="2266956" imgH="1384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785" y="2730792"/>
                        <a:ext cx="5270846" cy="322148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65017" y="1199730"/>
                <a:ext cx="80458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7" y="1199730"/>
                <a:ext cx="8045845" cy="1200329"/>
              </a:xfrm>
              <a:prstGeom prst="rect">
                <a:avLst/>
              </a:prstGeom>
              <a:blipFill rotWithShape="1">
                <a:blip r:embed="rId6"/>
                <a:stretch>
                  <a:fillRect t="-39594" b="-2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5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48640" y="1077289"/>
                <a:ext cx="11088303" cy="5633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4.29】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使用输出低电平有效的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逻辑函数：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𝐁𝐂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𝐂</m:t>
                        </m:r>
                      </m:e>
                    </m:d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𝐁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</m:acc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𝐂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解：对于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输出低电平有效的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线译码器，有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）将函数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表示为最小项表达式，将函数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表示为最大项表达式：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i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d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en-US" altLang="zh-CN" sz="2400" b="1" i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 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）将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进一步变换成基于最大项的逻辑函数，可得：</a:t>
                </a: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effectLst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b="1" i="1"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077289"/>
                <a:ext cx="11088303" cy="5633465"/>
              </a:xfrm>
              <a:prstGeom prst="rect">
                <a:avLst/>
              </a:prstGeom>
              <a:blipFill rotWithShape="1"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285901"/>
              </p:ext>
            </p:extLst>
          </p:nvPr>
        </p:nvGraphicFramePr>
        <p:xfrm>
          <a:off x="2256832" y="2546606"/>
          <a:ext cx="5666509" cy="335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18" name="Visio" r:id="rId4" imgW="2338811" imgH="1384830" progId="Visio.Drawing.11">
                  <p:embed/>
                </p:oleObj>
              </mc:Choice>
              <mc:Fallback>
                <p:oleObj name="Visio" r:id="rId4" imgW="2338811" imgH="1384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832" y="2546606"/>
                        <a:ext cx="5666509" cy="33599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2"/>
              <p:cNvSpPr txBox="1"/>
              <p:nvPr/>
            </p:nvSpPr>
            <p:spPr>
              <a:xfrm>
                <a:off x="548639" y="1077289"/>
                <a:ext cx="110883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一个与非门将译码器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与非运算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即可得到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一个与门将译码器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与运算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即可得到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" y="1077289"/>
                <a:ext cx="11088303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715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1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1056" y="1080652"/>
                <a:ext cx="627625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4.30】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74LS138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芯片实现一个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位二进制全加器。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写出输出的最小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表达式：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kern="1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 smtClean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𝑪𝑶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𝑪𝑰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altLang="zh-CN" sz="2400" b="1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74LS138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低电平有效的译码器，每一个输出都是一个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最大项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用与非门实现最小项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6" y="1080652"/>
                <a:ext cx="6276253" cy="4524315"/>
              </a:xfrm>
              <a:prstGeom prst="rect">
                <a:avLst/>
              </a:prstGeom>
              <a:blipFill rotWithShape="1">
                <a:blip r:embed="rId4"/>
                <a:stretch>
                  <a:fillRect l="-1262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92619"/>
              </p:ext>
            </p:extLst>
          </p:nvPr>
        </p:nvGraphicFramePr>
        <p:xfrm>
          <a:off x="6874157" y="1080652"/>
          <a:ext cx="4267165" cy="286918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53433"/>
                <a:gridCol w="853433"/>
                <a:gridCol w="853433"/>
                <a:gridCol w="853433"/>
                <a:gridCol w="853433"/>
              </a:tblGrid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7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028909"/>
              </p:ext>
            </p:extLst>
          </p:nvPr>
        </p:nvGraphicFramePr>
        <p:xfrm>
          <a:off x="6747309" y="4017256"/>
          <a:ext cx="4716171" cy="269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17" name="Visio" r:id="rId5" imgW="2429035" imgH="1384830" progId="Visio.Drawing.11">
                  <p:embed/>
                </p:oleObj>
              </mc:Choice>
              <mc:Fallback>
                <p:oleObj name="Visio" r:id="rId5" imgW="2429035" imgH="138483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7309" y="4017256"/>
                        <a:ext cx="4716171" cy="269185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60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1055" y="1080652"/>
                <a:ext cx="562494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4.31】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4.27】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中设计实现的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4-16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线二进制译码器，实现余三码译码器，输入编码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译码输出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：对比十进制数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0~10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的余三码编码和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二进制编码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1080652"/>
                <a:ext cx="5624945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1408" r="-1083" b="-1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01843"/>
              </p:ext>
            </p:extLst>
          </p:nvPr>
        </p:nvGraphicFramePr>
        <p:xfrm>
          <a:off x="6307317" y="1080656"/>
          <a:ext cx="5647259" cy="566665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53556">
                  <a:extLst>
                    <a:ext uri="{9D8B030D-6E8A-4147-A177-3AD203B41FA5}">
                      <a16:colId xmlns="" xmlns:a16="http://schemas.microsoft.com/office/drawing/2014/main" val="1525351764"/>
                    </a:ext>
                  </a:extLst>
                </a:gridCol>
                <a:gridCol w="654445">
                  <a:extLst>
                    <a:ext uri="{9D8B030D-6E8A-4147-A177-3AD203B41FA5}">
                      <a16:colId xmlns="" xmlns:a16="http://schemas.microsoft.com/office/drawing/2014/main" val="1850159868"/>
                    </a:ext>
                  </a:extLst>
                </a:gridCol>
                <a:gridCol w="654445">
                  <a:extLst>
                    <a:ext uri="{9D8B030D-6E8A-4147-A177-3AD203B41FA5}">
                      <a16:colId xmlns="" xmlns:a16="http://schemas.microsoft.com/office/drawing/2014/main" val="2221653204"/>
                    </a:ext>
                  </a:extLst>
                </a:gridCol>
                <a:gridCol w="654445">
                  <a:extLst>
                    <a:ext uri="{9D8B030D-6E8A-4147-A177-3AD203B41FA5}">
                      <a16:colId xmlns="" xmlns:a16="http://schemas.microsoft.com/office/drawing/2014/main" val="1057351552"/>
                    </a:ext>
                  </a:extLst>
                </a:gridCol>
                <a:gridCol w="1515184">
                  <a:extLst>
                    <a:ext uri="{9D8B030D-6E8A-4147-A177-3AD203B41FA5}">
                      <a16:colId xmlns="" xmlns:a16="http://schemas.microsoft.com/office/drawing/2014/main" val="2424689853"/>
                    </a:ext>
                  </a:extLst>
                </a:gridCol>
                <a:gridCol w="1515184">
                  <a:extLst>
                    <a:ext uri="{9D8B030D-6E8A-4147-A177-3AD203B41FA5}">
                      <a16:colId xmlns="" xmlns:a16="http://schemas.microsoft.com/office/drawing/2014/main" val="3116609100"/>
                    </a:ext>
                  </a:extLst>
                </a:gridCol>
              </a:tblGrid>
              <a:tr h="314814"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对应的十进制数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7315818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二进制译码器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余三码译码器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97896245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25854156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35795038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247953027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531079782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20098028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587353432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2030984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212825409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003442791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04826013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256651060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80409147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59236808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44742587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510093387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70" marR="6527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4633806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2"/>
              <p:cNvSpPr txBox="1"/>
              <p:nvPr/>
            </p:nvSpPr>
            <p:spPr>
              <a:xfrm>
                <a:off x="450632" y="4380034"/>
                <a:ext cx="58731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4-16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线二进制译码器的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着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余三码的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余三码译码器的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着余三码译码器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依次类推，即可得到余三码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32" y="4380034"/>
                <a:ext cx="5873183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1454" r="-6750" b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05364"/>
              </p:ext>
            </p:extLst>
          </p:nvPr>
        </p:nvGraphicFramePr>
        <p:xfrm>
          <a:off x="7045550" y="1680816"/>
          <a:ext cx="3850247" cy="4775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91" name="Visio" r:id="rId4" imgW="2285055" imgH="2831220" progId="Visio.Drawing.11">
                  <p:embed/>
                </p:oleObj>
              </mc:Choice>
              <mc:Fallback>
                <p:oleObj name="Visio" r:id="rId4" imgW="2285055" imgH="28312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550" y="1680816"/>
                        <a:ext cx="3850247" cy="47753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2"/>
              <p:cNvSpPr txBox="1"/>
              <p:nvPr/>
            </p:nvSpPr>
            <p:spPr>
              <a:xfrm>
                <a:off x="676874" y="1146640"/>
                <a:ext cx="58731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4-16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线二进制译码器的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着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余三码的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余三码译码器的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着余三码译码器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依次类推，即可得到余三码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74" y="1146640"/>
                <a:ext cx="5873183" cy="2308324"/>
              </a:xfrm>
              <a:prstGeom prst="rect">
                <a:avLst/>
              </a:prstGeom>
              <a:blipFill rotWithShape="1">
                <a:blip r:embed="rId6"/>
                <a:stretch>
                  <a:fillRect l="-1350" r="-6854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7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055" y="1080652"/>
            <a:ext cx="11291017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4.32】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试分析图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4.74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所示的由译码器和逻辑门构成的电路的功能。输入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X=X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Y=Y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位二进制数。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65367"/>
              </p:ext>
            </p:extLst>
          </p:nvPr>
        </p:nvGraphicFramePr>
        <p:xfrm>
          <a:off x="471055" y="2353618"/>
          <a:ext cx="5544564" cy="2999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5" name="Visio" r:id="rId4" imgW="2590845" imgH="1398330" progId="Visio.Drawing.11">
                  <p:embed/>
                </p:oleObj>
              </mc:Choice>
              <mc:Fallback>
                <p:oleObj name="Visio" r:id="rId4" imgW="2590845" imgH="13983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55" y="2353618"/>
                        <a:ext cx="5544564" cy="299990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2"/>
              <p:cNvSpPr txBox="1"/>
              <p:nvPr/>
            </p:nvSpPr>
            <p:spPr>
              <a:xfrm>
                <a:off x="6221969" y="2491243"/>
                <a:ext cx="554010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解：译码器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的输出为低电平有效，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使用与非门实现的是最小项之和的函数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，由此列出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的逻辑表达式为：</a:t>
                </a: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 smtClean="0">
                            <a:effectLst/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kern="100" smtClean="0">
                            <a:effectLst/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969" y="2491243"/>
                <a:ext cx="5540103" cy="3416320"/>
              </a:xfrm>
              <a:prstGeom prst="rect">
                <a:avLst/>
              </a:prstGeom>
              <a:blipFill rotWithShape="1">
                <a:blip r:embed="rId6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19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24766"/>
              </p:ext>
            </p:extLst>
          </p:nvPr>
        </p:nvGraphicFramePr>
        <p:xfrm>
          <a:off x="624171" y="1915134"/>
          <a:ext cx="3994964" cy="396719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5662">
                  <a:extLst>
                    <a:ext uri="{9D8B030D-6E8A-4147-A177-3AD203B41FA5}">
                      <a16:colId xmlns="" xmlns:a16="http://schemas.microsoft.com/office/drawing/2014/main" val="3303076332"/>
                    </a:ext>
                  </a:extLst>
                </a:gridCol>
                <a:gridCol w="665662">
                  <a:extLst>
                    <a:ext uri="{9D8B030D-6E8A-4147-A177-3AD203B41FA5}">
                      <a16:colId xmlns="" xmlns:a16="http://schemas.microsoft.com/office/drawing/2014/main" val="2358207488"/>
                    </a:ext>
                  </a:extLst>
                </a:gridCol>
                <a:gridCol w="665662">
                  <a:extLst>
                    <a:ext uri="{9D8B030D-6E8A-4147-A177-3AD203B41FA5}">
                      <a16:colId xmlns="" xmlns:a16="http://schemas.microsoft.com/office/drawing/2014/main" val="1962985230"/>
                    </a:ext>
                  </a:extLst>
                </a:gridCol>
                <a:gridCol w="665662">
                  <a:extLst>
                    <a:ext uri="{9D8B030D-6E8A-4147-A177-3AD203B41FA5}">
                      <a16:colId xmlns="" xmlns:a16="http://schemas.microsoft.com/office/drawing/2014/main" val="306888516"/>
                    </a:ext>
                  </a:extLst>
                </a:gridCol>
                <a:gridCol w="665662">
                  <a:extLst>
                    <a:ext uri="{9D8B030D-6E8A-4147-A177-3AD203B41FA5}">
                      <a16:colId xmlns="" xmlns:a16="http://schemas.microsoft.com/office/drawing/2014/main" val="3927430984"/>
                    </a:ext>
                  </a:extLst>
                </a:gridCol>
                <a:gridCol w="666654">
                  <a:extLst>
                    <a:ext uri="{9D8B030D-6E8A-4147-A177-3AD203B41FA5}">
                      <a16:colId xmlns="" xmlns:a16="http://schemas.microsoft.com/office/drawing/2014/main" val="2023838627"/>
                    </a:ext>
                  </a:extLst>
                </a:gridCol>
              </a:tblGrid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20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729227314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1941234136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1361136271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34941339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625643641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2840020049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3449804497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2048509622"/>
                  </a:ext>
                </a:extLst>
              </a:tr>
              <a:tr h="44079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634" marR="98634" marT="0" marB="0" anchor="ctr"/>
                </a:tc>
                <a:extLst>
                  <a:ext uri="{0D108BD9-81ED-4DB2-BD59-A6C34878D82A}">
                    <a16:rowId xmlns="" xmlns:a16="http://schemas.microsoft.com/office/drawing/2014/main" val="2892767428"/>
                  </a:ext>
                </a:extLst>
              </a:tr>
            </a:tbl>
          </a:graphicData>
        </a:graphic>
      </p:graphicFrame>
      <p:sp>
        <p:nvSpPr>
          <p:cNvPr id="22" name="文本框 22"/>
          <p:cNvSpPr txBox="1"/>
          <p:nvPr/>
        </p:nvSpPr>
        <p:spPr>
          <a:xfrm>
            <a:off x="747474" y="1138532"/>
            <a:ext cx="287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列出真值表：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2"/>
          <p:cNvSpPr txBox="1"/>
          <p:nvPr/>
        </p:nvSpPr>
        <p:spPr>
          <a:xfrm>
            <a:off x="4885466" y="2376804"/>
            <a:ext cx="5851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由真值表可见，电路完成的功能如下：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X≤3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Y=X+1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Y=X-1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06392" y="1149927"/>
            <a:ext cx="1099205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是编码的逆过程，即译码器的功能是将特定的二进制代码“翻译”成对应的信号或者另一个编码输出，实现译码功能的电路称为译码器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1894" y="2927653"/>
            <a:ext cx="49957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、二进制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译码器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、二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-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十进制译码器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3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、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数字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显示译码器</a:t>
            </a:r>
            <a:endParaRPr lang="en-US" altLang="zh-CN" sz="2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4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、译码器的应用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813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96183" y="945898"/>
                <a:ext cx="11185139" cy="563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计算机中，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译码器最显著的应用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，就是作为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地址译码器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，用于选择一个个存储器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存储单元、一个个外部设备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端口地址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4.33】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计算机系统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位端口地址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访问外设，假设有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设备，每个设备占有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个端口地址；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设备地址范围为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80H~9FH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。每个设备的接口（适配器）均使用地址译码电路送来的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片选信号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识别本设备是否被选中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表明本设备被选中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，可以工作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𝐶𝑆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表明本设备未被选中，禁止工作。请设计地址译码电路，用于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设备的地址选择。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：因为有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设备，每个占有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个端口地址，那么共有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个地址码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个地址码的范围是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80H~9FH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，按照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位地址码写出每个芯片的二进制地址编码为：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83" y="945898"/>
                <a:ext cx="11185139" cy="5634619"/>
              </a:xfrm>
              <a:prstGeom prst="rect">
                <a:avLst/>
              </a:prstGeom>
              <a:blipFill rotWithShape="1">
                <a:blip r:embed="rId3"/>
                <a:stretch>
                  <a:fillRect l="-763" r="-1090" b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5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r="24226"/>
          <a:stretch/>
        </p:blipFill>
        <p:spPr>
          <a:xfrm>
            <a:off x="304513" y="818450"/>
            <a:ext cx="5791488" cy="58904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2"/>
              <p:cNvSpPr txBox="1"/>
              <p:nvPr/>
            </p:nvSpPr>
            <p:spPr>
              <a:xfrm>
                <a:off x="6185253" y="1078332"/>
                <a:ext cx="5730823" cy="5412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2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设备都有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两位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地址码：由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送出的设备端口地址的最低两位直接给出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2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设备的片选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𝐶𝑆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：由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一个低电平输出有效的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线译码器的译码输出给出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2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3:8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译码器的代码输入，译码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个设备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𝐶𝑆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这样就能正确选中某个设备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2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地址总线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的高位信号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相同，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=100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，用于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3:8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译码器的使能信号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253" y="1078332"/>
                <a:ext cx="5730823" cy="5412507"/>
              </a:xfrm>
              <a:prstGeom prst="rect">
                <a:avLst/>
              </a:prstGeom>
              <a:blipFill rotWithShape="1">
                <a:blip r:embed="rId4"/>
                <a:stretch>
                  <a:fillRect l="-1489" t="-225" r="-6915" b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5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12610"/>
              </p:ext>
            </p:extLst>
          </p:nvPr>
        </p:nvGraphicFramePr>
        <p:xfrm>
          <a:off x="376913" y="1130572"/>
          <a:ext cx="11438172" cy="4214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35" name="Visio" r:id="rId4" imgW="6838956" imgH="2518830" progId="Visio.Drawing.11">
                  <p:embed/>
                </p:oleObj>
              </mc:Choice>
              <mc:Fallback>
                <p:oleObj name="Visio" r:id="rId4" imgW="6838956" imgH="25188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13" y="1130572"/>
                        <a:ext cx="11438172" cy="421442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835793" y="5433975"/>
            <a:ext cx="1052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分析译码是否正确：假设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给出的地址是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89H=10001001B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9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、译码器的应用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66749" y="1080652"/>
                <a:ext cx="10845065" cy="3419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注意：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设有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区分访问存储器和访问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设备的一个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控制信号，譬如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IO</m:t>
                        </m:r>
                      </m:e>
                    </m:acc>
                    <m:r>
                      <a:rPr lang="en-US" altLang="zh-CN" sz="2400" i="1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IO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时，表明访问的是存储器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IO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时，表明访问的是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必须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将该信号和高位地址共同用于产生地址译码器的使能端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添加适当的逻辑门来间接产生地址译码器的使能端。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9" y="1080652"/>
                <a:ext cx="10845065" cy="3419782"/>
              </a:xfrm>
              <a:prstGeom prst="rect">
                <a:avLst/>
              </a:prstGeom>
              <a:blipFill rotWithShape="1">
                <a:blip r:embed="rId3"/>
                <a:stretch>
                  <a:fillRect l="-731" b="-1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6842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1501" y="1080652"/>
            <a:ext cx="110299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Selector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）功能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多路并行输入的数据中，选择一路数据作为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输出信号，即多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选择的依据：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当前输入的地址选择端的代码（地址码）。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在不同的时间，给出不同的地址码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多个输入端和一个输出端之间建立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连接，类似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单刀多掷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开关。可实现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时分多路传输中发送端的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电子开关。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又称为：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路选择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器、多路复用器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Multiplexer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开关，用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5967" y="4496971"/>
            <a:ext cx="49957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、四选一数据选择器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、集成数据选择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、数据选择器的应用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22" y="619049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69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81026" y="1142009"/>
            <a:ext cx="56959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、四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选一数据选择器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数据输入：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地址选择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位的地址码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来选择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路输入，哪一路送到输出端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2648"/>
              </p:ext>
            </p:extLst>
          </p:nvPr>
        </p:nvGraphicFramePr>
        <p:xfrm>
          <a:off x="6566488" y="1202753"/>
          <a:ext cx="5451973" cy="468809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741831">
                  <a:extLst>
                    <a:ext uri="{9D8B030D-6E8A-4147-A177-3AD203B41FA5}">
                      <a16:colId xmlns="" xmlns:a16="http://schemas.microsoft.com/office/drawing/2014/main" val="770224081"/>
                    </a:ext>
                  </a:extLst>
                </a:gridCol>
                <a:gridCol w="1130831">
                  <a:extLst>
                    <a:ext uri="{9D8B030D-6E8A-4147-A177-3AD203B41FA5}">
                      <a16:colId xmlns="" xmlns:a16="http://schemas.microsoft.com/office/drawing/2014/main" val="527102948"/>
                    </a:ext>
                  </a:extLst>
                </a:gridCol>
                <a:gridCol w="695325">
                  <a:extLst>
                    <a:ext uri="{9D8B030D-6E8A-4147-A177-3AD203B41FA5}">
                      <a16:colId xmlns="" xmlns:a16="http://schemas.microsoft.com/office/drawing/2014/main" val="4098587213"/>
                    </a:ext>
                  </a:extLst>
                </a:gridCol>
                <a:gridCol w="628650">
                  <a:extLst>
                    <a:ext uri="{9D8B030D-6E8A-4147-A177-3AD203B41FA5}">
                      <a16:colId xmlns="" xmlns:a16="http://schemas.microsoft.com/office/drawing/2014/main" val="2799722786"/>
                    </a:ext>
                  </a:extLst>
                </a:gridCol>
                <a:gridCol w="742950">
                  <a:extLst>
                    <a:ext uri="{9D8B030D-6E8A-4147-A177-3AD203B41FA5}">
                      <a16:colId xmlns="" xmlns:a16="http://schemas.microsoft.com/office/drawing/2014/main" val="2358207385"/>
                    </a:ext>
                  </a:extLst>
                </a:gridCol>
                <a:gridCol w="691295">
                  <a:extLst>
                    <a:ext uri="{9D8B030D-6E8A-4147-A177-3AD203B41FA5}">
                      <a16:colId xmlns="" xmlns:a16="http://schemas.microsoft.com/office/drawing/2014/main" val="622808990"/>
                    </a:ext>
                  </a:extLst>
                </a:gridCol>
                <a:gridCol w="821091">
                  <a:extLst>
                    <a:ext uri="{9D8B030D-6E8A-4147-A177-3AD203B41FA5}">
                      <a16:colId xmlns="" xmlns:a16="http://schemas.microsoft.com/office/drawing/2014/main" val="1484261196"/>
                    </a:ext>
                  </a:extLst>
                </a:gridCol>
              </a:tblGrid>
              <a:tr h="468809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地址选择输入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数据输入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179837642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254644763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63563531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623596917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FF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959822636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FF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068679290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59649444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024431517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16211095"/>
                  </a:ext>
                </a:extLst>
              </a:tr>
              <a:tr h="46880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7810" marR="9781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7940867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205430" y="6092021"/>
                <a:ext cx="78396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2800" b="1" i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30" y="6092021"/>
                <a:ext cx="783964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0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657365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、四选一数据选择</a:t>
            </a:r>
            <a:r>
              <a:rPr lang="zh-CN" altLang="en-US" dirty="0" smtClean="0">
                <a:solidFill>
                  <a:srgbClr val="FF0000"/>
                </a:solidFill>
              </a:rPr>
              <a:t>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376582"/>
              </p:ext>
            </p:extLst>
          </p:nvPr>
        </p:nvGraphicFramePr>
        <p:xfrm>
          <a:off x="1174232" y="2150035"/>
          <a:ext cx="5044802" cy="367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61" name="Visio" r:id="rId4" imgW="2466044" imgH="1796850" progId="Visio.Drawing.11">
                  <p:embed/>
                </p:oleObj>
              </mc:Choice>
              <mc:Fallback>
                <p:oleObj name="Visio" r:id="rId4" imgW="2466044" imgH="17968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232" y="2150035"/>
                        <a:ext cx="5044802" cy="367573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382598"/>
              </p:ext>
            </p:extLst>
          </p:nvPr>
        </p:nvGraphicFramePr>
        <p:xfrm>
          <a:off x="6861115" y="2099039"/>
          <a:ext cx="3069953" cy="35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62" name="Visio" r:id="rId6" imgW="1204793" imgH="1384830" progId="Visio.Drawing.11">
                  <p:embed/>
                </p:oleObj>
              </mc:Choice>
              <mc:Fallback>
                <p:oleObj name="Visio" r:id="rId6" imgW="1204793" imgH="13848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15" y="2099039"/>
                        <a:ext cx="3069953" cy="353976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2202493" y="5906183"/>
            <a:ext cx="20274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电路图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382356" y="5906183"/>
            <a:ext cx="202747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235EB8"/>
              </a:buClr>
              <a:buSzPct val="85000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）逻辑符号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05405" y="1148546"/>
                <a:ext cx="78396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8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8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2800" b="1" i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05" y="1148546"/>
                <a:ext cx="783964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10" y="6244465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312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42949" y="1080652"/>
                <a:ext cx="667702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8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、集成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常见多路选择器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型号为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74LS150/151/152/153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 157/158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74LS251/253/ 257/258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74LS151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数据输入：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地址选择码：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能控制输入：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smtClean="0">
                            <a:solidFill>
                              <a:srgbClr val="0000CC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</m:acc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位，互补的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微软雅黑" panose="020B0503020204020204" pitchFamily="34" charset="-122"/>
                          </a:rPr>
                          <m:t>𝒀</m:t>
                        </m:r>
                      </m:e>
                    </m:acc>
                  </m:oMath>
                </a14:m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49" y="1080652"/>
                <a:ext cx="6677026" cy="5170646"/>
              </a:xfrm>
              <a:prstGeom prst="rect">
                <a:avLst/>
              </a:prstGeom>
              <a:blipFill rotWithShape="1">
                <a:blip r:embed="rId4"/>
                <a:stretch>
                  <a:fillRect l="-1644" r="-365" b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79632"/>
              </p:ext>
            </p:extLst>
          </p:nvPr>
        </p:nvGraphicFramePr>
        <p:xfrm>
          <a:off x="7600950" y="2171165"/>
          <a:ext cx="358140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9" name="Visio" r:id="rId5" imgW="1684549" imgH="1871910" progId="Visio.Drawing.11">
                  <p:embed/>
                </p:oleObj>
              </mc:Choice>
              <mc:Fallback>
                <p:oleObj name="Visio" r:id="rId5" imgW="1684549" imgH="1871910" progId="Visio.Drawing.11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950" y="2171165"/>
                        <a:ext cx="3581400" cy="39878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64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418985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、集成</a:t>
            </a:r>
            <a:r>
              <a:rPr lang="zh-CN" altLang="en-US" dirty="0" smtClean="0">
                <a:solidFill>
                  <a:srgbClr val="FF0000"/>
                </a:solidFill>
              </a:rPr>
              <a:t>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47700" y="1203046"/>
                <a:ext cx="5800725" cy="3418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使能端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时，数据选择器输出与任何输入数据无关，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使能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时，由地址选择端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选择哪一路数据从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输出，同时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的表达式：</a:t>
                </a:r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203046"/>
                <a:ext cx="5800725" cy="3418628"/>
              </a:xfrm>
              <a:prstGeom prst="rect">
                <a:avLst/>
              </a:prstGeom>
              <a:blipFill rotWithShape="1">
                <a:blip r:embed="rId3"/>
                <a:stretch>
                  <a:fillRect l="-1366" r="-6723" b="-1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47700" y="5815947"/>
                <a:ext cx="8908330" cy="864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400" b="1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b="1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2400" b="1" i="1" kern="100" dirty="0" smtClean="0">
                  <a:latin typeface="Cambria Math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5815947"/>
                <a:ext cx="8908330" cy="864211"/>
              </a:xfrm>
              <a:prstGeom prst="rect">
                <a:avLst/>
              </a:prstGeom>
              <a:blipFill rotWithShape="1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7718878"/>
                  </p:ext>
                </p:extLst>
              </p:nvPr>
            </p:nvGraphicFramePr>
            <p:xfrm>
              <a:off x="6676159" y="1295890"/>
              <a:ext cx="5230092" cy="443816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58716">
                      <a:extLst>
                        <a:ext uri="{9D8B030D-6E8A-4147-A177-3AD203B41FA5}">
                          <a16:colId xmlns="" xmlns:a16="http://schemas.microsoft.com/office/drawing/2014/main" val="79121293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val="1057959705"/>
                        </a:ext>
                      </a:extLst>
                    </a:gridCol>
                    <a:gridCol w="858716">
                      <a:extLst>
                        <a:ext uri="{9D8B030D-6E8A-4147-A177-3AD203B41FA5}">
                          <a16:colId xmlns="" xmlns:a16="http://schemas.microsoft.com/office/drawing/2014/main" val="869357972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val="3754428450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val="2145564099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val="808478133"/>
                        </a:ext>
                      </a:extLst>
                    </a:gridCol>
                  </a:tblGrid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𝑺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816192506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81822202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47438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269498984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23890649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89318292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05517371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88272544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91533801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65862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7718878"/>
                  </p:ext>
                </p:extLst>
              </p:nvPr>
            </p:nvGraphicFramePr>
            <p:xfrm>
              <a:off x="6676159" y="1295890"/>
              <a:ext cx="5230092" cy="443816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587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9121293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057959705"/>
                        </a:ext>
                      </a:extLst>
                    </a:gridCol>
                    <a:gridCol w="8587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69357972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54428450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45564099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08478133"/>
                        </a:ext>
                      </a:extLst>
                    </a:gridCol>
                  </a:tblGrid>
                  <a:tr h="4438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t="-6849" r="-509220" b="-910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6849" r="-680" b="-910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16192506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81822202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209722" r="-100680" b="-7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209722" r="-680" b="-7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47438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305479" r="-100680" b="-6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305479" r="-680" b="-6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69498984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405479" r="-100680" b="-5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405479" r="-680" b="-5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3890649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505479" r="-10068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505479" r="-680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9318292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605479" r="-100680" b="-3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605479" r="-680" b="-3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5517371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715278" r="-10068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715278" r="-680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82725445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804110" r="-100680" b="-1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804110" r="-680" b="-1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91533801"/>
                      </a:ext>
                    </a:extLst>
                  </a:tr>
                  <a:tr h="44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5"/>
                          <a:stretch>
                            <a:fillRect l="-383673" t="-904110" r="-10068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483673" t="-904110" r="-680" b="-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658627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8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6994020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、集成数据选择器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90547" y="1182185"/>
            <a:ext cx="5657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看成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位逻辑输入变量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是否被选中输出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取决于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的最小项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是否有效，因此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的函数表达式可改写为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006243"/>
                  </p:ext>
                </p:extLst>
              </p:nvPr>
            </p:nvGraphicFramePr>
            <p:xfrm>
              <a:off x="6666534" y="1908646"/>
              <a:ext cx="4716498" cy="462493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345122">
                      <a:extLst>
                        <a:ext uri="{9D8B030D-6E8A-4147-A177-3AD203B41FA5}">
                          <a16:colId xmlns="" xmlns:a16="http://schemas.microsoft.com/office/drawing/2014/main" val="79121293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val="1057959705"/>
                        </a:ext>
                      </a:extLst>
                    </a:gridCol>
                    <a:gridCol w="858716">
                      <a:extLst>
                        <a:ext uri="{9D8B030D-6E8A-4147-A177-3AD203B41FA5}">
                          <a16:colId xmlns="" xmlns:a16="http://schemas.microsoft.com/office/drawing/2014/main" val="869357972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val="3754428450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val="2145564099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val="808478133"/>
                        </a:ext>
                      </a:extLst>
                    </a:gridCol>
                  </a:tblGrid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𝑺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816192506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81822202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47438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269498984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23890649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89318292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05517371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88272544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491533801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000" b="1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sz="2000" b="1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𝑫</m:t>
                                        </m:r>
                                      </m:e>
                                      <m:sub>
                                        <m:r>
                                          <a:rPr lang="en-US" sz="2000" b="1" i="1" kern="100">
                                            <a:effectLst/>
                                            <a:latin typeface="Cambria Math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165862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006243"/>
                  </p:ext>
                </p:extLst>
              </p:nvPr>
            </p:nvGraphicFramePr>
            <p:xfrm>
              <a:off x="6666534" y="1908646"/>
              <a:ext cx="4716498" cy="462493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3451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9121293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057959705"/>
                        </a:ext>
                      </a:extLst>
                    </a:gridCol>
                    <a:gridCol w="8587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69357972"/>
                        </a:ext>
                      </a:extLst>
                    </a:gridCol>
                    <a:gridCol w="85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54428450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145564099"/>
                        </a:ext>
                      </a:extLst>
                    </a:gridCol>
                    <a:gridCol w="8966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808478133"/>
                        </a:ext>
                      </a:extLst>
                    </a:gridCol>
                  </a:tblGrid>
                  <a:tr h="4624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754" t="-3947" r="-1257895" b="-9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2000" b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3947" r="-680" b="-9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16192506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81822202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203947" r="-100680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203947" r="-680" b="-7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47438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303947" r="-100680" b="-6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303947" r="-680" b="-6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69498984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403947" r="-100680" b="-5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403947" r="-680" b="-5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3890649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510667" r="-100680" b="-4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510667" r="-680" b="-4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9318292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602632" r="-100680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602632" r="-680" b="-3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5517371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702632" r="-100680" b="-2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702632" r="-680" b="-2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82725445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802632" r="-10068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802632" r="-680" b="-1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91533801"/>
                      </a:ext>
                    </a:extLst>
                  </a:tr>
                  <a:tr h="462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26531" t="-902632" r="-100680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26531" t="-902632" r="-680" b="-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65862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79109" y="4726513"/>
                <a:ext cx="6334813" cy="18984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kern="1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400" b="1" i="1" kern="1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altLang="zh-CN" sz="2400" b="1" i="0" kern="100" smtClean="0">
                          <a:solidFill>
                            <a:prstClr val="black"/>
                          </a:solidFill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2400" b="1" i="1" kern="100" dirty="0" smtClean="0">
                  <a:solidFill>
                    <a:prstClr val="black"/>
                  </a:solidFill>
                  <a:latin typeface="Cambria Math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kern="100" smtClean="0">
                          <a:solidFill>
                            <a:prstClr val="black"/>
                          </a:solidFill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2400" b="1" i="1" kern="100" smtClean="0">
                          <a:solidFill>
                            <a:prstClr val="black"/>
                          </a:solidFill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b="1" kern="1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=</m:t>
                    </m:r>
                    <m:acc>
                      <m:accPr>
                        <m:chr m:val="̿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  <m:d>
                      <m:d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400" b="1" i="1" kern="10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zh-CN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2400" b="1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 smtClean="0"/>
                  <a:t>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9" y="4726513"/>
                <a:ext cx="6334813" cy="18984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71056" y="1149927"/>
            <a:ext cx="11223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、二进制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输入的二进制代码翻译成一组与输入代码一一对应的信号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二进制代码；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输入和输出的关系：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个输入编码对应一个输出信号，对于任何一个输入代码，只有其对应的输出信号有效（高电平或者低电平），其他输出信号无效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21509E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又叫全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输入变量的所有组合全部翻译了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833940"/>
              </p:ext>
            </p:extLst>
          </p:nvPr>
        </p:nvGraphicFramePr>
        <p:xfrm>
          <a:off x="8922618" y="4086539"/>
          <a:ext cx="2104228" cy="248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26" name="Visio" r:id="rId4" imgW="1217759" imgH="1433700" progId="Visio.Drawing.11">
                  <p:embed/>
                </p:oleObj>
              </mc:Choice>
              <mc:Fallback>
                <p:oleObj name="Visio" r:id="rId4" imgW="1217759" imgH="1433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2618" y="4086539"/>
                        <a:ext cx="2104228" cy="248233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41338" y="4589168"/>
            <a:ext cx="8146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译码器：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…A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是输入的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位二进制代码，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输出信号；</a:t>
            </a: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400" b="1" baseline="30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线译码器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49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7023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   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、集成数据选择器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61975" y="1025232"/>
                <a:ext cx="11039475" cy="516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地址码的位数和什么有关？</a:t>
                </a:r>
                <a:endParaRPr lang="en-US" altLang="zh-CN" sz="2400" b="1" kern="1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选择器的地址选择码的位数，决定了数据选择器能实现的选择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路数：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位地址选择码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，可实现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路数据的选择，即</a:t>
                </a:r>
                <a:r>
                  <a:rPr lang="en-US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baseline="30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</a:t>
                </a:r>
                <a:r>
                  <a:rPr lang="en-US" altLang="zh-CN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不考虑使能端，其输出的表达式为：</a:t>
                </a: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zh-CN" altLang="en-US" sz="2400" b="1" kern="100" dirty="0" smtClean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  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</m:oMath>
                </a14:m>
                <a:endParaRPr lang="en-US" altLang="zh-CN" sz="2400" b="1" kern="1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="1" kern="100" baseline="-25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b="1" kern="1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关于输入的地址选择码的最小项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选择器的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2400" b="1" kern="1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本身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就是一个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与或表达式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，因此，它也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可以用作函数发生器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，只要将适当的数据或变量赋给地址选择输入端和数据输入端，就可以实现特定的函数。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1025232"/>
                <a:ext cx="11039475" cy="5161221"/>
              </a:xfrm>
              <a:prstGeom prst="rect">
                <a:avLst/>
              </a:prstGeom>
              <a:blipFill rotWithShape="1">
                <a:blip r:embed="rId3"/>
                <a:stretch>
                  <a:fillRect l="-718" b="-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10" y="6244465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506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38174" y="1009201"/>
            <a:ext cx="108680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选择器的应用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）多路选择</a:t>
            </a:r>
            <a:endParaRPr lang="en-US" altLang="zh-CN" sz="2400" b="1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4.34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个单片机应用系统，主要实现根据开关和按键输入，来控制一组设备有序运转。为了保证设备的正常运行，需要对设备上的一些故障开关进行监测，共有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个故障开关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，但是单片机的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口（通用输入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输出端口）有限，只剩下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口可用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，请设计一个方案，实现系统的报警检测功能。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解：最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简单的控制方法就是每一个输入点和输出点都占用一个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口，然后由单片机程序直接进行读取和控制输出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。但是资源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有限，无法做到一一连接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考虑通过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多路选择器，由单片机通过地址选择，分时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读入故障开关。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32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007114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47701" y="1117879"/>
            <a:ext cx="53816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多路选择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器：</a:t>
            </a:r>
            <a:endParaRPr lang="en-US" altLang="zh-CN" sz="2400" b="1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数据输入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个故障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开关；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地址码：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从单片机接入；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假设单片机的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 PA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可用，则：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输出口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Port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Port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2009"/>
              </p:ext>
            </p:extLst>
          </p:nvPr>
        </p:nvGraphicFramePr>
        <p:xfrm>
          <a:off x="6182019" y="1421974"/>
          <a:ext cx="5878854" cy="4470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3" name="Visio" r:id="rId4" imgW="3075734" imgH="2337930" progId="Visio.Drawing.11">
                  <p:embed/>
                </p:oleObj>
              </mc:Choice>
              <mc:Fallback>
                <p:oleObj name="Visio" r:id="rId4" imgW="3075734" imgH="2337930" progId="Visio.Drawing.11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019" y="1421974"/>
                        <a:ext cx="5878854" cy="44701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134114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35369"/>
              </p:ext>
            </p:extLst>
          </p:nvPr>
        </p:nvGraphicFramePr>
        <p:xfrm>
          <a:off x="6742182" y="2600762"/>
          <a:ext cx="5280025" cy="401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87" name="Visio" r:id="rId4" imgW="3075734" imgH="2337930" progId="Visio.Drawing.11">
                  <p:embed/>
                </p:oleObj>
              </mc:Choice>
              <mc:Fallback>
                <p:oleObj name="Visio" r:id="rId4" imgW="3075734" imgH="233793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182" y="2600762"/>
                        <a:ext cx="5280025" cy="40147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2"/>
          <p:cNvSpPr txBox="1"/>
          <p:nvPr/>
        </p:nvSpPr>
        <p:spPr>
          <a:xfrm>
            <a:off x="481013" y="1139547"/>
            <a:ext cx="5862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故障开关：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常开型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故障时，开关断开，对应输入数据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为高电平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故障时，则开关闭合，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为低电平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1014" y="3902652"/>
            <a:ext cx="63103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单片机主控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程序：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扫描各个开关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，譬如间隔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100ms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010……111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，每次选择了一路后，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判断输入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，一旦检测到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说明该开关有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报警处理。</a:t>
            </a:r>
          </a:p>
        </p:txBody>
      </p:sp>
    </p:spTree>
    <p:extLst>
      <p:ext uri="{BB962C8B-B14F-4D97-AF65-F5344CB8AC3E}">
        <p14:creationId xmlns:p14="http://schemas.microsoft.com/office/powerpoint/2010/main" val="26441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41827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4348" y="1059864"/>
            <a:ext cx="11153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）多片级联扩展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4.35】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74LS151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芯片扩展成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的数据选择器。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：用两片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74LS151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），通过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使能控制端进行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912679"/>
              </p:ext>
            </p:extLst>
          </p:nvPr>
        </p:nvGraphicFramePr>
        <p:xfrm>
          <a:off x="200170" y="2737990"/>
          <a:ext cx="6854245" cy="408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81" name="Visio" r:id="rId4" imgW="3977437" imgH="2369520" progId="Visio.Drawing.11">
                  <p:embed/>
                </p:oleObj>
              </mc:Choice>
              <mc:Fallback>
                <p:oleObj name="Visio" r:id="rId4" imgW="3977437" imgH="2369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70" y="2737990"/>
                        <a:ext cx="6854245" cy="408355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29472" y="2944567"/>
                <a:ext cx="4752977" cy="2864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：芯片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）的使能信号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</m:oMath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：芯片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）的使能信号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</m:oMath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时，芯片（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）工作，前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路的数据根据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选择一路从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时，芯片（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）工作，后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路的数据根据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选择一路从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输出。</a:t>
                </a: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2" y="2944567"/>
                <a:ext cx="4752977" cy="2864502"/>
              </a:xfrm>
              <a:prstGeom prst="rect">
                <a:avLst/>
              </a:prstGeom>
              <a:blipFill rotWithShape="1">
                <a:blip r:embed="rId6"/>
                <a:stretch>
                  <a:fillRect l="-1154" r="-3846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6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3627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23875" y="1059864"/>
            <a:ext cx="11106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）实现组合逻辑函数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选择器的输出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地址选择码的全部最小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 对应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的各路输入数据的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与或表达式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故：数据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选择器也可用来实现任意的组合逻辑函数；但是它只能实现单输出函数，而译码器可以实现多输出函数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2"/>
              <p:cNvSpPr txBox="1"/>
              <p:nvPr/>
            </p:nvSpPr>
            <p:spPr>
              <a:xfrm>
                <a:off x="552450" y="4062828"/>
                <a:ext cx="6035969" cy="230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4.36】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𝐴𝐵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一：真值表法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的表达式可以列出其真值表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4062828"/>
                <a:ext cx="6035969" cy="2309478"/>
              </a:xfrm>
              <a:prstGeom prst="rect">
                <a:avLst/>
              </a:prstGeom>
              <a:blipFill rotWithShape="1">
                <a:blip r:embed="rId3"/>
                <a:stretch>
                  <a:fillRect l="-1414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2176"/>
              </p:ext>
            </p:extLst>
          </p:nvPr>
        </p:nvGraphicFramePr>
        <p:xfrm>
          <a:off x="7336848" y="3380507"/>
          <a:ext cx="3380508" cy="34108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35663">
                  <a:extLst>
                    <a:ext uri="{9D8B030D-6E8A-4147-A177-3AD203B41FA5}">
                      <a16:colId xmlns="" xmlns:a16="http://schemas.microsoft.com/office/drawing/2014/main" val="360365382"/>
                    </a:ext>
                  </a:extLst>
                </a:gridCol>
                <a:gridCol w="835663">
                  <a:extLst>
                    <a:ext uri="{9D8B030D-6E8A-4147-A177-3AD203B41FA5}">
                      <a16:colId xmlns="" xmlns:a16="http://schemas.microsoft.com/office/drawing/2014/main" val="2071908252"/>
                    </a:ext>
                  </a:extLst>
                </a:gridCol>
                <a:gridCol w="836610">
                  <a:extLst>
                    <a:ext uri="{9D8B030D-6E8A-4147-A177-3AD203B41FA5}">
                      <a16:colId xmlns="" xmlns:a16="http://schemas.microsoft.com/office/drawing/2014/main" val="1896335658"/>
                    </a:ext>
                  </a:extLst>
                </a:gridCol>
                <a:gridCol w="872572">
                  <a:extLst>
                    <a:ext uri="{9D8B030D-6E8A-4147-A177-3AD203B41FA5}">
                      <a16:colId xmlns="" xmlns:a16="http://schemas.microsoft.com/office/drawing/2014/main" val="859759447"/>
                    </a:ext>
                  </a:extLst>
                </a:gridCol>
              </a:tblGrid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25685730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31794828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392836337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58830995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44267382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32362249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704216140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39144498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7440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95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4770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90550" y="983664"/>
            <a:ext cx="11077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中的输入变量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选择器的地址输入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b="1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值：作为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数据选择器的数据输入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，譬如：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611066"/>
              </p:ext>
            </p:extLst>
          </p:nvPr>
        </p:nvGraphicFramePr>
        <p:xfrm>
          <a:off x="4565689" y="2256983"/>
          <a:ext cx="3328243" cy="450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46" name="Visio" r:id="rId4" imgW="1415929" imgH="1898424" progId="Visio.Drawing.11">
                  <p:embed/>
                </p:oleObj>
              </mc:Choice>
              <mc:Fallback>
                <p:oleObj name="Visio" r:id="rId4" imgW="1415929" imgH="1898424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89" y="2256983"/>
                        <a:ext cx="3328243" cy="450016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181777"/>
              </p:ext>
            </p:extLst>
          </p:nvPr>
        </p:nvGraphicFramePr>
        <p:xfrm>
          <a:off x="8076160" y="2241867"/>
          <a:ext cx="4059903" cy="4529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47" name="Visio" r:id="rId6" imgW="1786659" imgH="1998540" progId="Visio.Drawing.11">
                  <p:embed/>
                </p:oleObj>
              </mc:Choice>
              <mc:Fallback>
                <p:oleObj name="Visio" r:id="rId6" imgW="1786659" imgH="1998540" progId="Visio.Drawing.11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160" y="2241867"/>
                        <a:ext cx="4059903" cy="452932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590549" y="2737990"/>
            <a:ext cx="38862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ABC=000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ABC=011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类推，得到所有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5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5278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33412" y="1139989"/>
                <a:ext cx="10925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方法二：代数式法。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的函数式改写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形式，然后得出相应的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1139989"/>
                <a:ext cx="1092517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781" b="-70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719137" y="3725948"/>
            <a:ext cx="1096327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对照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的数据选择器的输出函数，可以得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90587" y="2490023"/>
                <a:ext cx="10863263" cy="1201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400" b="1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zh-CN" altLang="zh-CN" sz="2400" b="1" kern="1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87" y="2490023"/>
                <a:ext cx="10863263" cy="1201098"/>
              </a:xfrm>
              <a:prstGeom prst="rect">
                <a:avLst/>
              </a:prstGeom>
              <a:blipFill rotWithShape="1">
                <a:blip r:embed="rId4"/>
                <a:stretch>
                  <a:fillRect l="-112" b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76260" y="4478903"/>
                <a:ext cx="11177590" cy="357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0" y="4478903"/>
                <a:ext cx="11177590" cy="357727"/>
              </a:xfrm>
              <a:prstGeom prst="rect">
                <a:avLst/>
              </a:prstGeom>
              <a:blipFill rotWithShape="1">
                <a:blip r:embed="rId5"/>
                <a:stretch>
                  <a:fillRect l="-164" t="-6897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723900" y="5113825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真值表法得到的结果一致。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929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81011" y="1097964"/>
                <a:ext cx="11358563" cy="230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4.37】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数据选择器再次实现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逻辑函数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数据选择器只有两个地址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线用于连接输入变量；函数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个输入变量；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因此数据输入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不再是常量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，而应该是一个输入变量的函数。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一：真值表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1" y="1097964"/>
                <a:ext cx="11358563" cy="2309478"/>
              </a:xfrm>
              <a:prstGeom prst="rect">
                <a:avLst/>
              </a:prstGeom>
              <a:blipFill rotWithShape="1">
                <a:blip r:embed="rId4"/>
                <a:stretch>
                  <a:fillRect l="-751" r="-3489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81011" y="3407442"/>
            <a:ext cx="56149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输入变量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：作为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在分别取值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的值则取决于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变量，这时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的函数，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通过观察真值表中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的关系，直接写出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函数即可。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235020"/>
              </p:ext>
            </p:extLst>
          </p:nvPr>
        </p:nvGraphicFramePr>
        <p:xfrm>
          <a:off x="5766583" y="2878860"/>
          <a:ext cx="3260994" cy="39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71" name="Visio" r:id="rId5" imgW="1571741" imgH="1898424" progId="Visio.Drawing.11">
                  <p:embed/>
                </p:oleObj>
              </mc:Choice>
              <mc:Fallback>
                <p:oleObj name="Visio" r:id="rId5" imgW="1571741" imgH="1898424" progId="Visio.Drawing.11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583" y="2878860"/>
                        <a:ext cx="3260994" cy="397914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86894"/>
              </p:ext>
            </p:extLst>
          </p:nvPr>
        </p:nvGraphicFramePr>
        <p:xfrm>
          <a:off x="9125069" y="4071439"/>
          <a:ext cx="2974336" cy="2786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72" name="Visio" r:id="rId7" imgW="1582979" imgH="1368360" progId="Visio.Drawing.11">
                  <p:embed/>
                </p:oleObj>
              </mc:Choice>
              <mc:Fallback>
                <p:oleObj name="Visio" r:id="rId7" imgW="1582979" imgH="1368360" progId="Visio.Drawing.11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5069" y="4071439"/>
                        <a:ext cx="2974336" cy="278656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37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8453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00074" y="1139529"/>
                <a:ext cx="9963151" cy="452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方法二：代数法。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按照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的最小项进行合并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，可得：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=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对照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数据选择器的输出函数，可以得到：</a:t>
                </a:r>
              </a:p>
              <a:p>
                <a:pPr defTabSz="540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结果与真值表方法一致。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1139529"/>
                <a:ext cx="9963151" cy="4528932"/>
              </a:xfrm>
              <a:prstGeom prst="rect">
                <a:avLst/>
              </a:prstGeom>
              <a:blipFill rotWithShape="1">
                <a:blip r:embed="rId3"/>
                <a:stretch>
                  <a:fillRect l="-795" b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</a:t>
            </a:r>
            <a:r>
              <a:rPr lang="zh-CN" altLang="en-US" dirty="0" smtClean="0">
                <a:solidFill>
                  <a:srgbClr val="FF0000"/>
                </a:solidFill>
              </a:rPr>
              <a:t>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7868" y="1044049"/>
            <a:ext cx="1115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0000">
              <a:lnSpc>
                <a:spcPct val="150000"/>
              </a:lnSpc>
              <a:buClr>
                <a:srgbClr val="3859CD"/>
              </a:buClr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位二进制译码器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位二进制代码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，输出的是其状态译码信号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35797"/>
              </p:ext>
            </p:extLst>
          </p:nvPr>
        </p:nvGraphicFramePr>
        <p:xfrm>
          <a:off x="1174232" y="2388757"/>
          <a:ext cx="2655363" cy="3049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51" name="Visio" r:id="rId4" imgW="1217759" imgH="1397520" progId="Visio.Drawing.11">
                  <p:embed/>
                </p:oleObj>
              </mc:Choice>
              <mc:Fallback>
                <p:oleObj name="Visio" r:id="rId4" imgW="1217759" imgH="139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232" y="2388757"/>
                        <a:ext cx="2655363" cy="304951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47752"/>
              </p:ext>
            </p:extLst>
          </p:nvPr>
        </p:nvGraphicFramePr>
        <p:xfrm>
          <a:off x="4444944" y="2217194"/>
          <a:ext cx="6997744" cy="34441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7052">
                  <a:extLst>
                    <a:ext uri="{9D8B030D-6E8A-4147-A177-3AD203B41FA5}">
                      <a16:colId xmlns="" xmlns:a16="http://schemas.microsoft.com/office/drawing/2014/main" val="1768582197"/>
                    </a:ext>
                  </a:extLst>
                </a:gridCol>
                <a:gridCol w="653269">
                  <a:extLst>
                    <a:ext uri="{9D8B030D-6E8A-4147-A177-3AD203B41FA5}">
                      <a16:colId xmlns="" xmlns:a16="http://schemas.microsoft.com/office/drawing/2014/main" val="255464061"/>
                    </a:ext>
                  </a:extLst>
                </a:gridCol>
                <a:gridCol w="653269">
                  <a:extLst>
                    <a:ext uri="{9D8B030D-6E8A-4147-A177-3AD203B41FA5}">
                      <a16:colId xmlns="" xmlns:a16="http://schemas.microsoft.com/office/drawing/2014/main" val="867655508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2004379127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2177069290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2537864540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863138562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2045847296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2119946013"/>
                    </a:ext>
                  </a:extLst>
                </a:gridCol>
                <a:gridCol w="654113">
                  <a:extLst>
                    <a:ext uri="{9D8B030D-6E8A-4147-A177-3AD203B41FA5}">
                      <a16:colId xmlns="" xmlns:a16="http://schemas.microsoft.com/office/drawing/2014/main" val="1141885168"/>
                    </a:ext>
                  </a:extLst>
                </a:gridCol>
                <a:gridCol w="555363">
                  <a:extLst>
                    <a:ext uri="{9D8B030D-6E8A-4147-A177-3AD203B41FA5}">
                      <a16:colId xmlns="" xmlns:a16="http://schemas.microsoft.com/office/drawing/2014/main" val="436370249"/>
                    </a:ext>
                  </a:extLst>
                </a:gridCol>
              </a:tblGrid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429897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821143119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07901831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08246372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837004802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58723954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9774218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67253970"/>
                  </a:ext>
                </a:extLst>
              </a:tr>
              <a:tr h="38268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946111554"/>
                  </a:ext>
                </a:extLst>
              </a:tr>
            </a:tbl>
          </a:graphicData>
        </a:graphic>
      </p:graphicFrame>
      <p:sp>
        <p:nvSpPr>
          <p:cNvPr id="22" name="文本框 22"/>
          <p:cNvSpPr txBox="1"/>
          <p:nvPr/>
        </p:nvSpPr>
        <p:spPr>
          <a:xfrm>
            <a:off x="517868" y="5751097"/>
            <a:ext cx="1092482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540000">
              <a:lnSpc>
                <a:spcPct val="150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个输入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种组合中的每一种，都唯一地使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个输出信号中的一个有效（为“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”），即：若（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294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19124" y="1050339"/>
                <a:ext cx="11106151" cy="249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4.38】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数据选择器和少量逻辑门实现以下逻辑函数：</a:t>
                </a:r>
              </a:p>
              <a:p>
                <a:pPr defTabSz="540000">
                  <a:lnSpc>
                    <a:spcPct val="130000"/>
                  </a:lnSpc>
                  <a:buClr>
                    <a:srgbClr val="3859CD"/>
                  </a:buClr>
                </a:pPr>
                <a:r>
                  <a:rPr lang="en-US" altLang="zh-CN" sz="24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𝑨𝑩𝑫</m:t>
                    </m:r>
                  </m:oMath>
                </a14:m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解：函数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个输入变量的函数，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数据选择器的地址输入只有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根，因此，数据选择器的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数据输入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应该是两个变量的函数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输入变量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MUX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的地址端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baseline="-250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400" b="1" baseline="-250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就是输入变量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的函数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4" y="1050339"/>
                <a:ext cx="11106151" cy="2494016"/>
              </a:xfrm>
              <a:prstGeom prst="rect">
                <a:avLst/>
              </a:prstGeom>
              <a:blipFill rotWithShape="1">
                <a:blip r:embed="rId4"/>
                <a:stretch>
                  <a:fillRect l="-769" r="-1702" b="-2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9124" y="3571924"/>
                <a:ext cx="10915651" cy="2497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540000">
                  <a:lnSpc>
                    <a:spcPct val="13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、可以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代数法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的函数变换成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的形式，其中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最小项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  <m:r>
                          <a:rPr lang="en-US" altLang="zh-CN" sz="2400" b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𝑨𝑩𝑫</m:t>
                    </m:r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     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     =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b="1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4" y="3571924"/>
                <a:ext cx="10915651" cy="2497094"/>
              </a:xfrm>
              <a:prstGeom prst="rect">
                <a:avLst/>
              </a:prstGeom>
              <a:blipFill rotWithShape="1">
                <a:blip r:embed="rId5"/>
                <a:stretch>
                  <a:fillRect l="-894" t="-21220" r="-3631" b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881866"/>
              </p:ext>
            </p:extLst>
          </p:nvPr>
        </p:nvGraphicFramePr>
        <p:xfrm>
          <a:off x="8228012" y="4125913"/>
          <a:ext cx="349726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08" name="Visio" r:id="rId6" imgW="1852842" imgH="1368360" progId="Visio.Drawing.11">
                  <p:embed/>
                </p:oleObj>
              </mc:Choice>
              <mc:Fallback>
                <p:oleObj name="Visio" r:id="rId6" imgW="1852842" imgH="1368360" progId="Visio.Drawing.11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8012" y="4125913"/>
                        <a:ext cx="3497263" cy="2590800"/>
                      </a:xfrm>
                      <a:prstGeom prst="rect">
                        <a:avLst/>
                      </a:prstGeom>
                      <a:solidFill>
                        <a:srgbClr val="DEEBF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3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7310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52451" y="1039084"/>
            <a:ext cx="1110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、使用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卡诺图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的方法设计完成：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）将卡诺图画成与数据选择器相适应的形式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，规则是：数据选择器的地址选择码位数，与卡诺图的某一边的变量数相同，且将这一边的变量作为数据选择器的地址选择码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98468"/>
              </p:ext>
            </p:extLst>
          </p:nvPr>
        </p:nvGraphicFramePr>
        <p:xfrm>
          <a:off x="7580313" y="3599160"/>
          <a:ext cx="3925887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0" name="Visio" r:id="rId4" imgW="1870130" imgH="1293840" progId="Visio.Drawing.11">
                  <p:embed/>
                </p:oleObj>
              </mc:Choice>
              <mc:Fallback>
                <p:oleObj name="Visio" r:id="rId4" imgW="1870130" imgH="1293840" progId="Visio.Drawing.11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313" y="3599160"/>
                        <a:ext cx="3925887" cy="2720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52450" y="3528487"/>
            <a:ext cx="6819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譬如，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4.38】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中，因为使用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数据选择器，有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位地址码，所以卡诺图一边需要有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个变量（另一边为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4-2=2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个变量），假设为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在左边作为行变量，则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就作为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数据选择器的地址码。</a:t>
            </a:r>
          </a:p>
        </p:txBody>
      </p:sp>
    </p:spTree>
    <p:extLst>
      <p:ext uri="{BB962C8B-B14F-4D97-AF65-F5344CB8AC3E}">
        <p14:creationId xmlns:p14="http://schemas.microsoft.com/office/powerpoint/2010/main" val="6226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5913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52451" y="1039084"/>
            <a:ext cx="11106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）根据将要实现的逻辑函数，填数字到卡诺图并画卡诺圈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填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卡诺图规则依旧，但是在画圈时不仅要圈最小项和随意项，而且只能顺着地址选择码的方向圈，保证地址选择变量不被化简掉。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譬如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4.38】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中，按照函数式可以直接填卡诺图的格子，然后按照地址码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所在行方向画卡诺圈，不能跨越行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45899"/>
              </p:ext>
            </p:extLst>
          </p:nvPr>
        </p:nvGraphicFramePr>
        <p:xfrm>
          <a:off x="7980363" y="3427989"/>
          <a:ext cx="3925887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3" name="Visio" r:id="rId4" imgW="1870130" imgH="1293840" progId="Visio.Drawing.11">
                  <p:embed/>
                </p:oleObj>
              </mc:Choice>
              <mc:Fallback>
                <p:oleObj name="Visio" r:id="rId4" imgW="1870130" imgH="1293840" progId="Visio.Drawing.11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0363" y="3427989"/>
                        <a:ext cx="3925887" cy="2720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52451" y="3891018"/>
            <a:ext cx="73437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）最后读出所圈的结果，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规则是：地址选择码变量不需要写出，只写出其他变量的化简结果，该结果就是地址选择码所选择的数据输入函数。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譬如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AB=00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的这一行，两个卡诺圈只看上面的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，分别是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对应地址码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AB=00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数据端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kern="1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C+D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927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040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47700" y="983664"/>
            <a:ext cx="10791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）根据地址选择码和数据输入值，画出用数据选择器实现的逻辑电路</a:t>
            </a:r>
            <a:r>
              <a:rPr lang="zh-CN" altLang="en-US" sz="2400" b="1" kern="1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注意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第三行对应是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，第四行对应的是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，容易颠倒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得到的结果和前面的代数法一致。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54407"/>
              </p:ext>
            </p:extLst>
          </p:nvPr>
        </p:nvGraphicFramePr>
        <p:xfrm>
          <a:off x="2836233" y="2912360"/>
          <a:ext cx="3926807" cy="272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48" name="Visio" r:id="rId4" imgW="1870130" imgH="1293840" progId="Visio.Drawing.11">
                  <p:embed/>
                </p:oleObj>
              </mc:Choice>
              <mc:Fallback>
                <p:oleObj name="Visio" r:id="rId4" imgW="1870130" imgH="12938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233" y="2912360"/>
                        <a:ext cx="3926807" cy="272140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4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167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95325" y="1044408"/>
            <a:ext cx="1086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4.39】	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试分析图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4.84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所示的电路的功能。</a:t>
            </a:r>
            <a:endParaRPr lang="zh-CN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97518"/>
              </p:ext>
            </p:extLst>
          </p:nvPr>
        </p:nvGraphicFramePr>
        <p:xfrm>
          <a:off x="542926" y="1690739"/>
          <a:ext cx="4347224" cy="354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3" name="Visio" r:id="rId4" imgW="2443623" imgH="1998540" progId="Visio.Drawing.11">
                  <p:embed/>
                </p:oleObj>
              </mc:Choice>
              <mc:Fallback>
                <p:oleObj name="Visio" r:id="rId4" imgW="2443623" imgH="19985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6" y="1690739"/>
                        <a:ext cx="4347224" cy="354887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2"/>
              <p:cNvSpPr txBox="1"/>
              <p:nvPr/>
            </p:nvSpPr>
            <p:spPr>
              <a:xfrm>
                <a:off x="304510" y="5239609"/>
                <a:ext cx="11887199" cy="127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2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解：按照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的输出函数表达式，可以写出图中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的函数：</a:t>
                </a:r>
              </a:p>
              <a:p>
                <a:pPr indent="2667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0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0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CN" sz="20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0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=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𝑨𝑩𝑪</m:t>
                    </m:r>
                    <m:acc>
                      <m:accPr>
                        <m:chr m:val="̅"/>
                        <m:ctrlPr>
                          <a:rPr lang="zh-CN" altLang="zh-CN" sz="20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10" y="5239609"/>
                <a:ext cx="11887199" cy="1275029"/>
              </a:xfrm>
              <a:prstGeom prst="rect">
                <a:avLst/>
              </a:prstGeom>
              <a:blipFill rotWithShape="1">
                <a:blip r:embed="rId6"/>
                <a:stretch>
                  <a:fillRect l="-718" t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743889" y="1686028"/>
            <a:ext cx="285687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540000">
              <a:lnSpc>
                <a:spcPct val="12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列出</a:t>
            </a: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的真值表：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54452"/>
              </p:ext>
            </p:extLst>
          </p:nvPr>
        </p:nvGraphicFramePr>
        <p:xfrm>
          <a:off x="5699758" y="2226270"/>
          <a:ext cx="6111242" cy="301333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10936">
                  <a:extLst>
                    <a:ext uri="{9D8B030D-6E8A-4147-A177-3AD203B41FA5}">
                      <a16:colId xmlns="" xmlns:a16="http://schemas.microsoft.com/office/drawing/2014/main" val="529070268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2597944482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1819457574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100602758"/>
                    </a:ext>
                  </a:extLst>
                </a:gridCol>
                <a:gridCol w="611877">
                  <a:extLst>
                    <a:ext uri="{9D8B030D-6E8A-4147-A177-3AD203B41FA5}">
                      <a16:colId xmlns="" xmlns:a16="http://schemas.microsoft.com/office/drawing/2014/main" val="205920661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3088555669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3509810770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1120938061"/>
                    </a:ext>
                  </a:extLst>
                </a:gridCol>
                <a:gridCol w="610936">
                  <a:extLst>
                    <a:ext uri="{9D8B030D-6E8A-4147-A177-3AD203B41FA5}">
                      <a16:colId xmlns="" xmlns:a16="http://schemas.microsoft.com/office/drawing/2014/main" val="3295544883"/>
                    </a:ext>
                  </a:extLst>
                </a:gridCol>
                <a:gridCol w="611877">
                  <a:extLst>
                    <a:ext uri="{9D8B030D-6E8A-4147-A177-3AD203B41FA5}">
                      <a16:colId xmlns="" xmlns:a16="http://schemas.microsoft.com/office/drawing/2014/main" val="4044034179"/>
                    </a:ext>
                  </a:extLst>
                </a:gridCol>
              </a:tblGrid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56879907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99183461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917601037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940146872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53216692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10705460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59980648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51997362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88957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7642113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数据选择器     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、数据选择器的应用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99205"/>
              </p:ext>
            </p:extLst>
          </p:nvPr>
        </p:nvGraphicFramePr>
        <p:xfrm>
          <a:off x="5377671" y="1135230"/>
          <a:ext cx="6546796" cy="379323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54478">
                  <a:extLst>
                    <a:ext uri="{9D8B030D-6E8A-4147-A177-3AD203B41FA5}">
                      <a16:colId xmlns="" xmlns:a16="http://schemas.microsoft.com/office/drawing/2014/main" val="529070268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2597944482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1819457574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100602758"/>
                    </a:ext>
                  </a:extLst>
                </a:gridCol>
                <a:gridCol w="655486">
                  <a:extLst>
                    <a:ext uri="{9D8B030D-6E8A-4147-A177-3AD203B41FA5}">
                      <a16:colId xmlns="" xmlns:a16="http://schemas.microsoft.com/office/drawing/2014/main" val="205920661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3088555669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3509810770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1120938061"/>
                    </a:ext>
                  </a:extLst>
                </a:gridCol>
                <a:gridCol w="654478">
                  <a:extLst>
                    <a:ext uri="{9D8B030D-6E8A-4147-A177-3AD203B41FA5}">
                      <a16:colId xmlns="" xmlns:a16="http://schemas.microsoft.com/office/drawing/2014/main" val="3295544883"/>
                    </a:ext>
                  </a:extLst>
                </a:gridCol>
                <a:gridCol w="655486">
                  <a:extLst>
                    <a:ext uri="{9D8B030D-6E8A-4147-A177-3AD203B41FA5}">
                      <a16:colId xmlns="" xmlns:a16="http://schemas.microsoft.com/office/drawing/2014/main" val="4044034179"/>
                    </a:ext>
                  </a:extLst>
                </a:gridCol>
              </a:tblGrid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56879907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99183461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917601037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940146872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153216692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10705460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59980648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851997362"/>
                  </a:ext>
                </a:extLst>
              </a:tr>
              <a:tr h="42147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699" marR="105699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889571341"/>
                  </a:ext>
                </a:extLst>
              </a:tr>
            </a:tbl>
          </a:graphicData>
        </a:graphic>
      </p:graphicFrame>
      <p:sp>
        <p:nvSpPr>
          <p:cNvPr id="24" name="文本框 22"/>
          <p:cNvSpPr txBox="1"/>
          <p:nvPr/>
        </p:nvSpPr>
        <p:spPr>
          <a:xfrm>
            <a:off x="438522" y="1172434"/>
            <a:ext cx="4800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电路功能：</a:t>
            </a:r>
            <a:endParaRPr lang="en-US" altLang="zh-CN" sz="24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判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奇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电路：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输入中有奇数个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，则输出为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，否则为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偶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校验电路：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输入编码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ABCD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的偶校验位，即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的取值，使得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ABCDF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五个变量中</a:t>
            </a:r>
            <a:r>
              <a:rPr lang="en-US" altLang="zh-CN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的个数为偶数。</a:t>
            </a:r>
          </a:p>
        </p:txBody>
      </p:sp>
      <p:pic>
        <p:nvPicPr>
          <p:cNvPr id="25" name="图片 2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10" y="6002405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907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4.5.6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数据分配器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4350" y="1039084"/>
            <a:ext cx="11153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分配是数据选择的逆过程，它将单路数据输入分配到多路输出上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数据分配器功能：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地址选择码，将一路输入数据分配给多路数据输出中的某一路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实现的是时分多路传输电路中接收端电子开关的功能，故又称为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解复器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Demultiplexer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），并用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DMUX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来表示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80784"/>
              </p:ext>
            </p:extLst>
          </p:nvPr>
        </p:nvGraphicFramePr>
        <p:xfrm>
          <a:off x="6734175" y="3372067"/>
          <a:ext cx="5067301" cy="334305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701760">
                  <a:extLst>
                    <a:ext uri="{9D8B030D-6E8A-4147-A177-3AD203B41FA5}">
                      <a16:colId xmlns="" xmlns:a16="http://schemas.microsoft.com/office/drawing/2014/main" val="378776608"/>
                    </a:ext>
                  </a:extLst>
                </a:gridCol>
                <a:gridCol w="612690">
                  <a:extLst>
                    <a:ext uri="{9D8B030D-6E8A-4147-A177-3AD203B41FA5}">
                      <a16:colId xmlns="" xmlns:a16="http://schemas.microsoft.com/office/drawing/2014/main" val="848954935"/>
                    </a:ext>
                  </a:extLst>
                </a:gridCol>
                <a:gridCol w="1095375">
                  <a:extLst>
                    <a:ext uri="{9D8B030D-6E8A-4147-A177-3AD203B41FA5}">
                      <a16:colId xmlns="" xmlns:a16="http://schemas.microsoft.com/office/drawing/2014/main" val="4249628886"/>
                    </a:ext>
                  </a:extLst>
                </a:gridCol>
                <a:gridCol w="664369">
                  <a:extLst>
                    <a:ext uri="{9D8B030D-6E8A-4147-A177-3AD203B41FA5}">
                      <a16:colId xmlns="" xmlns:a16="http://schemas.microsoft.com/office/drawing/2014/main" val="1511792173"/>
                    </a:ext>
                  </a:extLst>
                </a:gridCol>
                <a:gridCol w="664369">
                  <a:extLst>
                    <a:ext uri="{9D8B030D-6E8A-4147-A177-3AD203B41FA5}">
                      <a16:colId xmlns="" xmlns:a16="http://schemas.microsoft.com/office/drawing/2014/main" val="351977695"/>
                    </a:ext>
                  </a:extLst>
                </a:gridCol>
                <a:gridCol w="664369">
                  <a:extLst>
                    <a:ext uri="{9D8B030D-6E8A-4147-A177-3AD203B41FA5}">
                      <a16:colId xmlns="" xmlns:a16="http://schemas.microsoft.com/office/drawing/2014/main" val="597164858"/>
                    </a:ext>
                  </a:extLst>
                </a:gridCol>
                <a:gridCol w="664369">
                  <a:extLst>
                    <a:ext uri="{9D8B030D-6E8A-4147-A177-3AD203B41FA5}">
                      <a16:colId xmlns="" xmlns:a16="http://schemas.microsoft.com/office/drawing/2014/main" val="2684962005"/>
                    </a:ext>
                  </a:extLst>
                </a:gridCol>
              </a:tblGrid>
              <a:tr h="297224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地址输入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数据输入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642657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1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49559213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31490602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37224318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41325562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831817594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95599171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25696442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809598945"/>
                  </a:ext>
                </a:extLst>
              </a:tr>
              <a:tr h="33842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6662092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714500" y="5174892"/>
            <a:ext cx="4248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路数据分配器的真值表：</a:t>
            </a:r>
            <a:endParaRPr lang="en-US" altLang="zh-CN" sz="24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4.5.6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数据分配器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81025" y="1039084"/>
                <a:ext cx="11010900" cy="175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路数据输入，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～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路数据输出，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为地址选择码输入端</a:t>
                </a: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24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函数表达式为：</a:t>
                </a:r>
              </a:p>
              <a:p>
                <a:pPr marL="342900" indent="-342900" defTabSz="540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en-US" altLang="zh-CN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1039084"/>
                <a:ext cx="11010900" cy="1755481"/>
              </a:xfrm>
              <a:prstGeom prst="rect">
                <a:avLst/>
              </a:prstGeom>
              <a:blipFill rotWithShape="1">
                <a:blip r:embed="rId4"/>
                <a:stretch>
                  <a:fillRect l="-719" b="-2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22426"/>
              </p:ext>
            </p:extLst>
          </p:nvPr>
        </p:nvGraphicFramePr>
        <p:xfrm>
          <a:off x="763202" y="2976774"/>
          <a:ext cx="3887732" cy="3490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60" name="Visio" r:id="rId5" imgW="1943877" imgH="1743660" progId="Visio.Drawing.11">
                  <p:embed/>
                </p:oleObj>
              </mc:Choice>
              <mc:Fallback>
                <p:oleObj name="Visio" r:id="rId5" imgW="1943877" imgH="1743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02" y="2976774"/>
                        <a:ext cx="3887732" cy="349070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220435"/>
              </p:ext>
            </p:extLst>
          </p:nvPr>
        </p:nvGraphicFramePr>
        <p:xfrm>
          <a:off x="4959644" y="3353726"/>
          <a:ext cx="2566830" cy="295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61" name="Visio" r:id="rId7" imgW="1204793" imgH="1384830" progId="Visio.Drawing.11">
                  <p:embed/>
                </p:oleObj>
              </mc:Choice>
              <mc:Fallback>
                <p:oleObj name="Visio" r:id="rId7" imgW="1204793" imgH="13848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644" y="3353726"/>
                        <a:ext cx="2566830" cy="295964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2"/>
          <p:cNvSpPr txBox="1"/>
          <p:nvPr/>
        </p:nvSpPr>
        <p:spPr>
          <a:xfrm>
            <a:off x="7724777" y="3297100"/>
            <a:ext cx="4067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与译码器表达式一致；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并没有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专门的数据分配器集成模块，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工程上一般都以通用二进制译码器替代数据分配器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330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4.5.6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数据分配器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04825" y="1039084"/>
            <a:ext cx="11220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4.40】	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用译码器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74LS138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路数据分配器。</a:t>
            </a: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74LS138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译码器有三个输入代码，可以用作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路数据分配器的地址选择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个信号用作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路数据分配器的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路输出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分配器的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路数据输入就只能用译码器的使能端来替代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484150"/>
              </p:ext>
            </p:extLst>
          </p:nvPr>
        </p:nvGraphicFramePr>
        <p:xfrm>
          <a:off x="8409412" y="3484341"/>
          <a:ext cx="3465961" cy="280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2" name="Visio" r:id="rId4" imgW="1942796" imgH="1571400" progId="Visio.Drawing.11">
                  <p:embed/>
                </p:oleObj>
              </mc:Choice>
              <mc:Fallback>
                <p:oleObj name="Visio" r:id="rId4" imgW="1942796" imgH="15714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9412" y="3484341"/>
                        <a:ext cx="3465961" cy="280052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2"/>
              <p:cNvSpPr txBox="1"/>
              <p:nvPr/>
            </p:nvSpPr>
            <p:spPr>
              <a:xfrm>
                <a:off x="503179" y="3314581"/>
                <a:ext cx="7515224" cy="3417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b="1" i="1" kern="100">
                            <a:effectLst/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effectLst/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CN" sz="24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当做数据分配器的数据输入</a:t>
                </a:r>
                <a:r>
                  <a:rPr lang="en-US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，译码器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不工作，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输出都为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时，则译码器工作，只有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选中的那一路，其输出才为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235EB8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譬如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=010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，此时若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=1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；若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D=0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kern="100" baseline="-250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400" b="1" kern="100" dirty="0" smtClean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。符合</a:t>
                </a:r>
                <a:r>
                  <a:rPr lang="zh-CN" altLang="zh-CN" sz="24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数据分配器的逻辑要求。</a:t>
                </a:r>
              </a:p>
            </p:txBody>
          </p:sp>
        </mc:Choice>
        <mc:Fallback xmlns="">
          <p:sp>
            <p:nvSpPr>
              <p:cNvPr id="27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79" y="3314581"/>
                <a:ext cx="7515224" cy="3417474"/>
              </a:xfrm>
              <a:prstGeom prst="rect">
                <a:avLst/>
              </a:prstGeom>
              <a:blipFill rotWithShape="1">
                <a:blip r:embed="rId6"/>
                <a:stretch>
                  <a:fillRect l="-1136" r="-1299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10" y="6284861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477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小结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499" y="1039084"/>
            <a:ext cx="11077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按照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输入和输出之间的依赖关系，逻辑电路分为组合逻辑电路和时序逻辑电路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组合逻辑电路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是：结构上无反馈、功能上无记忆、电路在任何时刻的输出都由该时刻的输入信号完全确定。本章的重点内容有以下四点：</a:t>
            </a:r>
          </a:p>
          <a:p>
            <a:pPr marL="457200" indent="-4572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）组合逻辑电路的分析</a:t>
            </a:r>
          </a:p>
          <a:p>
            <a:pPr defTabSz="540000">
              <a:lnSpc>
                <a:spcPct val="130000"/>
              </a:lnSpc>
              <a:buClr>
                <a:srgbClr val="3859CD"/>
              </a:buClr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组合逻辑电路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的分析就是要通过分析，推导出给定电路输出变量与输入变量之间的逻辑关系，并确定电路的逻辑功能。分析过程为：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）根据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给定的逻辑电路图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，写出逻辑函数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）化简；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）列出真值表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）判断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与描述电路的逻辑功能。</a:t>
            </a: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3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702" y="1132573"/>
            <a:ext cx="7345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，其他输出全为“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输入代码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=101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，其他输出全为“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译码器的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每一个输出信号（高电平有效）都是输入信号的一个最小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255962"/>
              </p:ext>
            </p:extLst>
          </p:nvPr>
        </p:nvGraphicFramePr>
        <p:xfrm>
          <a:off x="7883091" y="1132573"/>
          <a:ext cx="4175413" cy="5457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53" name="Visio" r:id="rId4" imgW="2376089" imgH="3102030" progId="Visio.Drawing.11">
                  <p:embed/>
                </p:oleObj>
              </mc:Choice>
              <mc:Fallback>
                <p:oleObj name="Visio" r:id="rId4" imgW="2376089" imgH="31020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091" y="1132573"/>
                        <a:ext cx="4175413" cy="545758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18786" y="4531163"/>
                <a:ext cx="5798319" cy="1711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b="1" i="1">
                              <a:latin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                      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=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=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1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𝟔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1" i="1">
                                <a:latin typeface="Cambria Math"/>
                              </a:rPr>
                              <m:t>                       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𝟕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86" y="4531163"/>
                <a:ext cx="5798319" cy="17113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小结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625" y="1039084"/>
            <a:ext cx="11229975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）组合逻辑电路的设计</a:t>
            </a: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组合逻辑电路的设计是分析的逆过程，它由给出的实际逻辑问题开始，经过逻辑抽象、形式化描述、化简等设计步骤，最终求出实现其功能的逻辑电路。组合逻辑电路的设计过程包括：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）进行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逻辑抽象与状态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编码；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）形式化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描述：列出真值表，写出逻辑表达式；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）确定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使用的器件；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）依据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选用的器件要求，进行逻辑函数的化简或者形式变换；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）画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逻辑电路图。</a:t>
            </a: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3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小结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0" y="1039084"/>
            <a:ext cx="11220450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）组合逻辑电路中竞争与冒险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概念：竞争、临界竞争、非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临界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竞争、险象、冒险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险象的判定：代数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法和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卡诺图法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险象的消除：添加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冗余项、输出端接入滤波电容和引入输出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选通信号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）典型组合逻辑电路</a:t>
            </a: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全加器、加法器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数值比较器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数据选择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数据分配器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406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本章作业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0" y="1039084"/>
            <a:ext cx="112204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33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48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49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）（</a:t>
            </a:r>
            <a:r>
              <a:rPr lang="en-US" altLang="zh-CN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trike="sngStrike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strike="sngStrike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55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：用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一片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-16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线译码器和适当的逻辑门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实现余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8421BCD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码的转换。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endParaRPr lang="en-US" altLang="zh-CN" sz="2400" b="1" kern="1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54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：试用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一片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数据选择器和适当的逻辑门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设计一个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位二进制数的偶校验位产生电路（输出要使得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位输入和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位输出的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位编码中，“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的个数为偶数）。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540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56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57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347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4">
            <a:extLst>
              <a:ext uri="{FF2B5EF4-FFF2-40B4-BE49-F238E27FC236}">
                <a16:creationId xmlns="" xmlns:a16="http://schemas.microsoft.com/office/drawing/2014/main" id="{02B90DAA-6052-4827-8823-5FD169B3AB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74603" y="2287893"/>
            <a:ext cx="6393603" cy="1933503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>
              <a:defRPr/>
            </a:pPr>
            <a:r>
              <a:rPr lang="en-US" altLang="zh-CN" sz="12000" b="1" dirty="0" smtClean="0">
                <a:solidFill>
                  <a:srgbClr val="21509E"/>
                </a:solidFill>
                <a:latin typeface="Agency FB" panose="020B0503020202020204" pitchFamily="34" charset="0"/>
              </a:rPr>
              <a:t>The  End !</a:t>
            </a:r>
            <a:endParaRPr lang="zh-CN" altLang="en-US" sz="12000" b="1" dirty="0">
              <a:solidFill>
                <a:srgbClr val="21509E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74074" y="1219200"/>
            <a:ext cx="484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把与门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换成与非门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，就得到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输出低电平有效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445220"/>
              </p:ext>
            </p:extLst>
          </p:nvPr>
        </p:nvGraphicFramePr>
        <p:xfrm>
          <a:off x="6623690" y="1113322"/>
          <a:ext cx="4204729" cy="5585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55" name="Visio" r:id="rId4" imgW="2339892" imgH="3102030" progId="Visio.Drawing.11">
                  <p:embed/>
                </p:oleObj>
              </mc:Choice>
              <mc:Fallback>
                <p:oleObj name="Visio" r:id="rId4" imgW="2339892" imgH="31020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690" y="1113322"/>
                        <a:ext cx="4204729" cy="558538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445085"/>
              </p:ext>
            </p:extLst>
          </p:nvPr>
        </p:nvGraphicFramePr>
        <p:xfrm>
          <a:off x="2123313" y="3403277"/>
          <a:ext cx="2738057" cy="299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56" name="Visio" r:id="rId6" imgW="1268004" imgH="1397520" progId="Visio.Drawing.11">
                  <p:embed/>
                </p:oleObj>
              </mc:Choice>
              <mc:Fallback>
                <p:oleObj name="Visio" r:id="rId6" imgW="1268004" imgH="139752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313" y="3403277"/>
                        <a:ext cx="2738057" cy="299752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5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4.5.4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译码器  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、二进制译码器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/>
          <a:p>
            <a:r>
              <a:rPr lang="zh-CN" altLang="en-US" dirty="0" smtClean="0"/>
              <a:t>第四章 组合逻辑电路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74073" y="1219200"/>
                <a:ext cx="11319163" cy="4489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为低电平有效的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位二进制译码器的输出信号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函数：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26924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0000CC"/>
                  </a:buClr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2400" i="1" kern="100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                     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     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     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4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                      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alt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00CC"/>
                  </a:buClr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0000C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为低电平有效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的二进制译码器的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每一个输出函数</a:t>
                </a:r>
                <a:r>
                  <a:rPr lang="zh-CN" altLang="en-US" sz="2400" b="1" dirty="0" smtClean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都是输入信号的一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个最大项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73" y="1219200"/>
                <a:ext cx="11319163" cy="4489049"/>
              </a:xfrm>
              <a:prstGeom prst="rect">
                <a:avLst/>
              </a:prstGeom>
              <a:blipFill rotWithShape="1">
                <a:blip r:embed="rId3"/>
                <a:stretch>
                  <a:fillRect l="-700" r="-2423" b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4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2D05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4-浅色-办公趣味-多彩" id="{7EE850B1-B640-41FE-961B-2C8D1601101E}" vid="{71BC90C3-6648-40F9-9C34-8F5736F00862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8084</TotalTime>
  <Words>10730</Words>
  <Application>Microsoft Office PowerPoint</Application>
  <PresentationFormat>自定义</PresentationFormat>
  <Paragraphs>2439</Paragraphs>
  <Slides>73</Slides>
  <Notes>70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6" baseType="lpstr">
      <vt:lpstr>Office 主题​​</vt:lpstr>
      <vt:lpstr>24-浅色-办公趣味-多彩</vt:lpstr>
      <vt:lpstr>Visio</vt:lpstr>
      <vt:lpstr>第4章 组合逻辑电路</vt:lpstr>
      <vt:lpstr>PowerPoint 演示文稿</vt:lpstr>
      <vt:lpstr>典型的组合逻辑电路</vt:lpstr>
      <vt:lpstr>译码器</vt:lpstr>
      <vt:lpstr>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         1、二进制译码器</vt:lpstr>
      <vt:lpstr>译码器</vt:lpstr>
      <vt:lpstr>译码器     2、二-十进制译码器</vt:lpstr>
      <vt:lpstr>译码器</vt:lpstr>
      <vt:lpstr>译码器    3、数字显示译码器</vt:lpstr>
      <vt:lpstr>译码器    3、数字显示译码器</vt:lpstr>
      <vt:lpstr>译码器    3、数字显示译码器</vt:lpstr>
      <vt:lpstr>译码器    3、数字显示译码器</vt:lpstr>
      <vt:lpstr>译码器    3、数字显示译码器</vt:lpstr>
      <vt:lpstr>译码器    3、数字显示译码器</vt:lpstr>
      <vt:lpstr>译码器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译码器      4、译码器的应用</vt:lpstr>
      <vt:lpstr>数据选择器</vt:lpstr>
      <vt:lpstr>数据选择器</vt:lpstr>
      <vt:lpstr>数据选择器    1、四选一数据选择器</vt:lpstr>
      <vt:lpstr>数据选择器</vt:lpstr>
      <vt:lpstr>数据选择器     2、集成数据选择器</vt:lpstr>
      <vt:lpstr>数据选择器     2、集成数据选择器</vt:lpstr>
      <vt:lpstr>数据选择器     2、集成数据选择器</vt:lpstr>
      <vt:lpstr>数据选择器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数据选择器      3、数据选择器的应用</vt:lpstr>
      <vt:lpstr>数据分配器</vt:lpstr>
      <vt:lpstr>数据分配器</vt:lpstr>
      <vt:lpstr>数据分配器</vt:lpstr>
      <vt:lpstr>本章小结</vt:lpstr>
      <vt:lpstr>本章小结</vt:lpstr>
      <vt:lpstr>本章小结</vt:lpstr>
      <vt:lpstr>本章作业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FJW</cp:lastModifiedBy>
  <cp:revision>635</cp:revision>
  <dcterms:created xsi:type="dcterms:W3CDTF">2018-06-13T06:27:22Z</dcterms:created>
  <dcterms:modified xsi:type="dcterms:W3CDTF">2019-11-05T01:38:48Z</dcterms:modified>
</cp:coreProperties>
</file>